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904" r:id="rId3"/>
    <p:sldId id="828" r:id="rId4"/>
    <p:sldId id="910" r:id="rId5"/>
    <p:sldId id="893" r:id="rId6"/>
    <p:sldId id="528" r:id="rId7"/>
    <p:sldId id="908" r:id="rId8"/>
    <p:sldId id="911" r:id="rId9"/>
    <p:sldId id="888" r:id="rId10"/>
    <p:sldId id="262" r:id="rId11"/>
    <p:sldId id="841" r:id="rId12"/>
    <p:sldId id="939" r:id="rId13"/>
    <p:sldId id="941" r:id="rId14"/>
    <p:sldId id="861" r:id="rId15"/>
    <p:sldId id="862" r:id="rId16"/>
    <p:sldId id="938" r:id="rId17"/>
    <p:sldId id="942" r:id="rId18"/>
    <p:sldId id="907" r:id="rId19"/>
    <p:sldId id="268" r:id="rId20"/>
    <p:sldId id="922"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man, Carissa" initials="SC" lastIdx="1" clrIdx="0">
    <p:extLst>
      <p:ext uri="{19B8F6BF-5375-455C-9EA6-DF929625EA0E}">
        <p15:presenceInfo xmlns:p15="http://schemas.microsoft.com/office/powerpoint/2012/main" userId="Sherman, Cari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8E8"/>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62664" autoAdjust="0"/>
  </p:normalViewPr>
  <p:slideViewPr>
    <p:cSldViewPr snapToGrid="0">
      <p:cViewPr varScale="1">
        <p:scale>
          <a:sx n="72" d="100"/>
          <a:sy n="72" d="100"/>
        </p:scale>
        <p:origin x="1710"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ite\Dropbox\Navajo%20Genetics%20PI%20Survey\PI%20Survey%20Data\Table1_Demo.csv"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hermcar\Dropbox\Navajo%20Genetics%20PI%20Survey\Data%20Analysis\PI_survey_analysis\PI%20Result\PI_survey_ranked_responses_2022082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hermcar\Dropbox\Navajo%20Genetics%20PI%20Survey\Data%20Analysis\PI_survey_analysis\PI%20Result\PI_survey_ranked_responses_202209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hermcar\Dropbox\Navajo%20Genetics%20PI%20Survey\Data%20Analysis\PI_survey_analysis\PI%20Result\PI_survey_ranked_responses_20220921.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ite\Dropbox\Navajo%20Genetics%20PI%20Survey\PI%20Survey%20Data\CS_PI_Survey_Data_12.19.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lite\Dropbox\Navajo%20Genetics%20PI%20Survey\PI%20Survey%20Data\CS_PI_Survey_Data_12.19.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lite\Dropbox\Navajo%20Genetics%20PI%20Survey\PI%20Survey%20Data\CS_PI_Survey_Data_12.19.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hermcar\Dropbox\Navajo%20Genetics%20PI%20Survey\PI%20Survey%20Data\PI_Survey_Data_NNHRRB_Submission_12.19.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hermcar\Dropbox\Navajo%20Genetics%20PI%20Survey\PI%20Survey%20Data\PI_Survey_Data_NNHRRB_Submission_12.19.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hermcar\Dropbox\Navajo%20Genetics%20PI%20Survey\PI%20Survey%20Data\PI_Survey_Data_NNHRRB_Submission_12.19.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hermcar\Dropbox\Navajo%20Genetics%20PI%20Survey\PI%20Survey%20Data\PI_Survey_Data_NNHRRB_Submission_12.19.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hermcar\Dropbox\Navajo%20Genetics%20PI%20Survey\Data%20Analysis\PI_survey_analysis\PI%20Result\PI_survey_ranked_responses_2022082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a:t>Age</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29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1891029843718"/>
          <c:y val="3.344333485348492E-2"/>
          <c:w val="0.61066499074711522"/>
          <c:h val="0.93311333029303012"/>
        </c:manualLayout>
      </c:layout>
      <c:barChart>
        <c:barDir val="bar"/>
        <c:grouping val="percentStacked"/>
        <c:varyColors val="0"/>
        <c:ser>
          <c:idx val="0"/>
          <c:order val="0"/>
          <c:tx>
            <c:strRef>
              <c:f>'Plots - 9.6.22'!$B$7</c:f>
              <c:strCache>
                <c:ptCount val="1"/>
                <c:pt idx="0">
                  <c:v>Buffer</c:v>
                </c:pt>
              </c:strCache>
            </c:strRef>
          </c:tx>
          <c:spPr>
            <a:solidFill>
              <a:sysClr val="window" lastClr="FFFFFF"/>
            </a:solidFill>
            <a:ln>
              <a:noFill/>
            </a:ln>
            <a:effectLst/>
          </c:spPr>
          <c:invertIfNegative val="0"/>
          <c:cat>
            <c:strRef>
              <c:f>'Plots - 9.6.22'!$A$8:$A$11</c:f>
              <c:strCache>
                <c:ptCount val="4"/>
                <c:pt idx="0">
                  <c:v>Sharing data with other researchers</c:v>
                </c:pt>
                <c:pt idx="1">
                  <c:v>Publishing accurate and appropriate information</c:v>
                </c:pt>
                <c:pt idx="2">
                  <c:v>Writing short reports in lay language for the community</c:v>
                </c:pt>
                <c:pt idx="3">
                  <c:v>Giving presentations to the community</c:v>
                </c:pt>
              </c:strCache>
            </c:strRef>
          </c:cat>
          <c:val>
            <c:numRef>
              <c:f>'Plots - 9.6.22'!$B$8:$B$11</c:f>
              <c:numCache>
                <c:formatCode>0%</c:formatCode>
                <c:ptCount val="4"/>
                <c:pt idx="0">
                  <c:v>1</c:v>
                </c:pt>
                <c:pt idx="1">
                  <c:v>0.5757575757575758</c:v>
                </c:pt>
                <c:pt idx="2">
                  <c:v>0.36363636363636365</c:v>
                </c:pt>
                <c:pt idx="3">
                  <c:v>6.0606060606060552E-2</c:v>
                </c:pt>
              </c:numCache>
            </c:numRef>
          </c:val>
          <c:extLst>
            <c:ext xmlns:c16="http://schemas.microsoft.com/office/drawing/2014/chart" uri="{C3380CC4-5D6E-409C-BE32-E72D297353CC}">
              <c16:uniqueId val="{00000000-350B-4824-B398-8FD376F55A57}"/>
            </c:ext>
          </c:extLst>
        </c:ser>
        <c:ser>
          <c:idx val="1"/>
          <c:order val="1"/>
          <c:tx>
            <c:strRef>
              <c:f>'Plots - 9.6.22'!$C$7</c:f>
              <c:strCache>
                <c:ptCount val="1"/>
                <c:pt idx="0">
                  <c:v>Most Important</c:v>
                </c:pt>
              </c:strCache>
            </c:strRef>
          </c:tx>
          <c:spPr>
            <a:solidFill>
              <a:srgbClr val="8BB8E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350B-4824-B398-8FD376F55A5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- 9.6.22'!$A$8:$A$11</c:f>
              <c:strCache>
                <c:ptCount val="4"/>
                <c:pt idx="0">
                  <c:v>Sharing data with other researchers</c:v>
                </c:pt>
                <c:pt idx="1">
                  <c:v>Publishing accurate and appropriate information</c:v>
                </c:pt>
                <c:pt idx="2">
                  <c:v>Writing short reports in lay language for the community</c:v>
                </c:pt>
                <c:pt idx="3">
                  <c:v>Giving presentations to the community</c:v>
                </c:pt>
              </c:strCache>
            </c:strRef>
          </c:cat>
          <c:val>
            <c:numRef>
              <c:f>'Plots - 9.6.22'!$C$8:$C$11</c:f>
              <c:numCache>
                <c:formatCode>0%</c:formatCode>
                <c:ptCount val="4"/>
                <c:pt idx="0">
                  <c:v>0</c:v>
                </c:pt>
                <c:pt idx="1">
                  <c:v>0.33333333333333331</c:v>
                </c:pt>
                <c:pt idx="2">
                  <c:v>0.21212121212121213</c:v>
                </c:pt>
                <c:pt idx="3">
                  <c:v>0.45454545454545453</c:v>
                </c:pt>
              </c:numCache>
            </c:numRef>
          </c:val>
          <c:extLst>
            <c:ext xmlns:c16="http://schemas.microsoft.com/office/drawing/2014/chart" uri="{C3380CC4-5D6E-409C-BE32-E72D297353CC}">
              <c16:uniqueId val="{00000001-350B-4824-B398-8FD376F55A57}"/>
            </c:ext>
          </c:extLst>
        </c:ser>
        <c:ser>
          <c:idx val="2"/>
          <c:order val="2"/>
          <c:tx>
            <c:strRef>
              <c:f>'Plots - 9.6.22'!$D$7</c:f>
              <c:strCache>
                <c:ptCount val="1"/>
                <c:pt idx="0">
                  <c:v>2</c:v>
                </c:pt>
              </c:strCache>
            </c:strRef>
          </c:tx>
          <c:spPr>
            <a:solidFill>
              <a:schemeClr val="accent1">
                <a:lumMod val="20000"/>
                <a:lumOff val="8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350B-4824-B398-8FD376F55A57}"/>
                </c:ext>
              </c:extLst>
            </c:dLbl>
            <c:spPr>
              <a:noFill/>
              <a:ln>
                <a:noFill/>
              </a:ln>
              <a:effectLst/>
            </c:spPr>
            <c:txPr>
              <a:bodyPr rot="0" spcFirstLastPara="1" vertOverflow="ellipsis" vert="horz" wrap="square" lIns="38100" tIns="19050" rIns="38100" bIns="19050" anchor="ctr" anchorCtr="0">
                <a:spAutoFit/>
              </a:bodyPr>
              <a:lstStyle/>
              <a:p>
                <a:pPr algn="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- 9.6.22'!$A$8:$A$11</c:f>
              <c:strCache>
                <c:ptCount val="4"/>
                <c:pt idx="0">
                  <c:v>Sharing data with other researchers</c:v>
                </c:pt>
                <c:pt idx="1">
                  <c:v>Publishing accurate and appropriate information</c:v>
                </c:pt>
                <c:pt idx="2">
                  <c:v>Writing short reports in lay language for the community</c:v>
                </c:pt>
                <c:pt idx="3">
                  <c:v>Giving presentations to the community</c:v>
                </c:pt>
              </c:strCache>
            </c:strRef>
          </c:cat>
          <c:val>
            <c:numRef>
              <c:f>'Plots - 9.6.22'!$D$8:$D$11</c:f>
              <c:numCache>
                <c:formatCode>0%</c:formatCode>
                <c:ptCount val="4"/>
                <c:pt idx="0">
                  <c:v>0</c:v>
                </c:pt>
                <c:pt idx="1">
                  <c:v>9.0909090909090912E-2</c:v>
                </c:pt>
                <c:pt idx="2">
                  <c:v>0.42424242424242425</c:v>
                </c:pt>
                <c:pt idx="3">
                  <c:v>0.48484848484848486</c:v>
                </c:pt>
              </c:numCache>
            </c:numRef>
          </c:val>
          <c:extLst>
            <c:ext xmlns:c16="http://schemas.microsoft.com/office/drawing/2014/chart" uri="{C3380CC4-5D6E-409C-BE32-E72D297353CC}">
              <c16:uniqueId val="{00000002-350B-4824-B398-8FD376F55A57}"/>
            </c:ext>
          </c:extLst>
        </c:ser>
        <c:ser>
          <c:idx val="3"/>
          <c:order val="3"/>
          <c:tx>
            <c:strRef>
              <c:f>'Plots - 9.6.22'!$E$7</c:f>
              <c:strCache>
                <c:ptCount val="1"/>
                <c:pt idx="0">
                  <c:v>3</c:v>
                </c:pt>
              </c:strCache>
            </c:strRef>
          </c:tx>
          <c:spPr>
            <a:solidFill>
              <a:schemeClr val="accent2">
                <a:lumMod val="20000"/>
                <a:lumOff val="8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350B-4824-B398-8FD376F55A5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- 9.6.22'!$A$8:$A$11</c:f>
              <c:strCache>
                <c:ptCount val="4"/>
                <c:pt idx="0">
                  <c:v>Sharing data with other researchers</c:v>
                </c:pt>
                <c:pt idx="1">
                  <c:v>Publishing accurate and appropriate information</c:v>
                </c:pt>
                <c:pt idx="2">
                  <c:v>Writing short reports in lay language for the community</c:v>
                </c:pt>
                <c:pt idx="3">
                  <c:v>Giving presentations to the community</c:v>
                </c:pt>
              </c:strCache>
            </c:strRef>
          </c:cat>
          <c:val>
            <c:numRef>
              <c:f>'Plots - 9.6.22'!$E$8:$E$11</c:f>
              <c:numCache>
                <c:formatCode>0%</c:formatCode>
                <c:ptCount val="4"/>
                <c:pt idx="0">
                  <c:v>9.0909090909090912E-2</c:v>
                </c:pt>
                <c:pt idx="1">
                  <c:v>0.51515151515151514</c:v>
                </c:pt>
                <c:pt idx="2">
                  <c:v>0.33333333333333331</c:v>
                </c:pt>
                <c:pt idx="3">
                  <c:v>0</c:v>
                </c:pt>
              </c:numCache>
            </c:numRef>
          </c:val>
          <c:extLst>
            <c:ext xmlns:c16="http://schemas.microsoft.com/office/drawing/2014/chart" uri="{C3380CC4-5D6E-409C-BE32-E72D297353CC}">
              <c16:uniqueId val="{00000003-350B-4824-B398-8FD376F55A57}"/>
            </c:ext>
          </c:extLst>
        </c:ser>
        <c:ser>
          <c:idx val="4"/>
          <c:order val="4"/>
          <c:tx>
            <c:strRef>
              <c:f>'Plots - 9.6.22'!$F$7</c:f>
              <c:strCache>
                <c:ptCount val="1"/>
                <c:pt idx="0">
                  <c:v>Least Important</c:v>
                </c:pt>
              </c:strCache>
            </c:strRef>
          </c:tx>
          <c:spPr>
            <a:solidFill>
              <a:schemeClr val="accent2">
                <a:lumMod val="60000"/>
                <a:lumOff val="4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0">
                  <a:spAutoFit/>
                </a:bodyPr>
                <a:lstStyle/>
                <a:p>
                  <a:pPr algn="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A-350B-4824-B398-8FD376F55A57}"/>
                </c:ext>
              </c:extLst>
            </c:dLbl>
            <c:dLbl>
              <c:idx val="2"/>
              <c:spPr>
                <a:noFill/>
                <a:ln>
                  <a:noFill/>
                </a:ln>
                <a:effectLst/>
              </c:spPr>
              <c:txPr>
                <a:bodyPr rot="0" spcFirstLastPara="1" vertOverflow="ellipsis" vert="horz" wrap="square" lIns="38100" tIns="19050" rIns="38100" bIns="19050" anchor="ctr" anchorCtr="0">
                  <a:spAutoFit/>
                </a:bodyPr>
                <a:lstStyle/>
                <a:p>
                  <a:pPr algn="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350B-4824-B398-8FD376F55A57}"/>
                </c:ext>
              </c:extLst>
            </c:dLbl>
            <c:dLbl>
              <c:idx val="3"/>
              <c:spPr>
                <a:noFill/>
                <a:ln>
                  <a:noFill/>
                </a:ln>
                <a:effectLst/>
              </c:spPr>
              <c:txPr>
                <a:bodyPr rot="0" spcFirstLastPara="1" vertOverflow="ellipsis" vert="horz" wrap="square" lIns="38100" tIns="19050" rIns="38100" bIns="19050" anchor="ctr" anchorCtr="0">
                  <a:spAutoFit/>
                </a:bodyPr>
                <a:lstStyle/>
                <a:p>
                  <a:pPr algn="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50B-4824-B398-8FD376F55A5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- 9.6.22'!$A$8:$A$11</c:f>
              <c:strCache>
                <c:ptCount val="4"/>
                <c:pt idx="0">
                  <c:v>Sharing data with other researchers</c:v>
                </c:pt>
                <c:pt idx="1">
                  <c:v>Publishing accurate and appropriate information</c:v>
                </c:pt>
                <c:pt idx="2">
                  <c:v>Writing short reports in lay language for the community</c:v>
                </c:pt>
                <c:pt idx="3">
                  <c:v>Giving presentations to the community</c:v>
                </c:pt>
              </c:strCache>
            </c:strRef>
          </c:cat>
          <c:val>
            <c:numRef>
              <c:f>'Plots - 9.6.22'!$F$8:$F$11</c:f>
              <c:numCache>
                <c:formatCode>0%</c:formatCode>
                <c:ptCount val="4"/>
                <c:pt idx="0">
                  <c:v>0.90909090909090906</c:v>
                </c:pt>
                <c:pt idx="1">
                  <c:v>6.0606060606060608E-2</c:v>
                </c:pt>
                <c:pt idx="2">
                  <c:v>3.0303030303030304E-2</c:v>
                </c:pt>
                <c:pt idx="3">
                  <c:v>6.0606060606060608E-2</c:v>
                </c:pt>
              </c:numCache>
            </c:numRef>
          </c:val>
          <c:extLst>
            <c:ext xmlns:c16="http://schemas.microsoft.com/office/drawing/2014/chart" uri="{C3380CC4-5D6E-409C-BE32-E72D297353CC}">
              <c16:uniqueId val="{00000004-350B-4824-B398-8FD376F55A57}"/>
            </c:ext>
          </c:extLst>
        </c:ser>
        <c:ser>
          <c:idx val="5"/>
          <c:order val="5"/>
          <c:tx>
            <c:strRef>
              <c:f>'Plots - 9.6.22'!$G$7</c:f>
              <c:strCache>
                <c:ptCount val="1"/>
                <c:pt idx="0">
                  <c:v>Buffer</c:v>
                </c:pt>
              </c:strCache>
            </c:strRef>
          </c:tx>
          <c:spPr>
            <a:solidFill>
              <a:sysClr val="window" lastClr="FFFFFF"/>
            </a:solidFill>
            <a:ln>
              <a:noFill/>
            </a:ln>
            <a:effectLst/>
          </c:spPr>
          <c:invertIfNegative val="0"/>
          <c:cat>
            <c:strRef>
              <c:f>'Plots - 9.6.22'!$A$8:$A$11</c:f>
              <c:strCache>
                <c:ptCount val="4"/>
                <c:pt idx="0">
                  <c:v>Sharing data with other researchers</c:v>
                </c:pt>
                <c:pt idx="1">
                  <c:v>Publishing accurate and appropriate information</c:v>
                </c:pt>
                <c:pt idx="2">
                  <c:v>Writing short reports in lay language for the community</c:v>
                </c:pt>
                <c:pt idx="3">
                  <c:v>Giving presentations to the community</c:v>
                </c:pt>
              </c:strCache>
            </c:strRef>
          </c:cat>
          <c:val>
            <c:numRef>
              <c:f>'Plots - 9.6.22'!$G$8:$G$11</c:f>
              <c:numCache>
                <c:formatCode>0%</c:formatCode>
                <c:ptCount val="4"/>
                <c:pt idx="0">
                  <c:v>0</c:v>
                </c:pt>
                <c:pt idx="1">
                  <c:v>0.42424242424242431</c:v>
                </c:pt>
                <c:pt idx="2">
                  <c:v>0.63636363636363635</c:v>
                </c:pt>
                <c:pt idx="3">
                  <c:v>0.93939393939393945</c:v>
                </c:pt>
              </c:numCache>
            </c:numRef>
          </c:val>
          <c:extLst>
            <c:ext xmlns:c16="http://schemas.microsoft.com/office/drawing/2014/chart" uri="{C3380CC4-5D6E-409C-BE32-E72D297353CC}">
              <c16:uniqueId val="{00000005-350B-4824-B398-8FD376F55A57}"/>
            </c:ext>
          </c:extLst>
        </c:ser>
        <c:dLbls>
          <c:showLegendKey val="0"/>
          <c:showVal val="0"/>
          <c:showCatName val="0"/>
          <c:showSerName val="0"/>
          <c:showPercent val="0"/>
          <c:showBubbleSize val="0"/>
        </c:dLbls>
        <c:gapWidth val="150"/>
        <c:overlap val="100"/>
        <c:axId val="2029402495"/>
        <c:axId val="2029395007"/>
      </c:barChart>
      <c:catAx>
        <c:axId val="2029402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29395007"/>
        <c:crosses val="autoZero"/>
        <c:auto val="1"/>
        <c:lblAlgn val="l"/>
        <c:lblOffset val="100"/>
        <c:noMultiLvlLbl val="0"/>
      </c:catAx>
      <c:valAx>
        <c:axId val="2029395007"/>
        <c:scaling>
          <c:orientation val="minMax"/>
        </c:scaling>
        <c:delete val="1"/>
        <c:axPos val="b"/>
        <c:numFmt formatCode="0%" sourceLinked="1"/>
        <c:majorTickMark val="none"/>
        <c:minorTickMark val="none"/>
        <c:tickLblPos val="nextTo"/>
        <c:crossAx val="2029402495"/>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01545595054096E-2"/>
          <c:y val="3.1935603923530113E-2"/>
          <c:w val="0.96599690880989186"/>
          <c:h val="0.96806439607646988"/>
        </c:manualLayout>
      </c:layout>
      <c:barChart>
        <c:barDir val="bar"/>
        <c:grouping val="stacked"/>
        <c:varyColors val="0"/>
        <c:ser>
          <c:idx val="0"/>
          <c:order val="0"/>
          <c:tx>
            <c:strRef>
              <c:f>community_comb_sep!$C$31</c:f>
              <c:strCache>
                <c:ptCount val="1"/>
                <c:pt idx="0">
                  <c:v>Buffer</c:v>
                </c:pt>
              </c:strCache>
            </c:strRef>
          </c:tx>
          <c:spPr>
            <a:solidFill>
              <a:sysClr val="window" lastClr="FFFFFF"/>
            </a:solidFill>
            <a:ln>
              <a:noFill/>
            </a:ln>
            <a:effectLst/>
          </c:spPr>
          <c:invertIfNegative val="0"/>
          <c:cat>
            <c:multiLvlStrRef>
              <c:f>community_comb_sep!$A$32:$B$39</c:f>
              <c:multiLvlStrCache>
                <c:ptCount val="8"/>
                <c:lvl>
                  <c:pt idx="0">
                    <c:v>Including Diné cultural beliefs</c:v>
                  </c:pt>
                  <c:pt idx="1">
                    <c:v>Including Diné cultural beliefs</c:v>
                  </c:pt>
                  <c:pt idx="2">
                    <c:v>Involving community members in the research process</c:v>
                  </c:pt>
                  <c:pt idx="3">
                    <c:v>Involving community members in the research process</c:v>
                  </c:pt>
                  <c:pt idx="4">
                    <c:v>Being transparent about the research plan</c:v>
                  </c:pt>
                  <c:pt idx="5">
                    <c:v>Being transparent about the research plan</c:v>
                  </c:pt>
                  <c:pt idx="6">
                    <c:v>Building trust with the community</c:v>
                  </c:pt>
                  <c:pt idx="7">
                    <c:v>Building trust with the community</c:v>
                  </c:pt>
                </c:lvl>
                <c:lvl>
                  <c:pt idx="0">
                    <c:v>NW</c:v>
                  </c:pt>
                  <c:pt idx="1">
                    <c:v>W</c:v>
                  </c:pt>
                  <c:pt idx="2">
                    <c:v>NW</c:v>
                  </c:pt>
                  <c:pt idx="3">
                    <c:v>W</c:v>
                  </c:pt>
                  <c:pt idx="4">
                    <c:v>NW</c:v>
                  </c:pt>
                  <c:pt idx="5">
                    <c:v>W</c:v>
                  </c:pt>
                  <c:pt idx="6">
                    <c:v>NW</c:v>
                  </c:pt>
                  <c:pt idx="7">
                    <c:v>W</c:v>
                  </c:pt>
                </c:lvl>
              </c:multiLvlStrCache>
            </c:multiLvlStrRef>
          </c:cat>
          <c:val>
            <c:numRef>
              <c:f>community_comb_sep!$C$32:$C$39</c:f>
              <c:numCache>
                <c:formatCode>0%</c:formatCode>
                <c:ptCount val="8"/>
                <c:pt idx="0">
                  <c:v>0.83333333333333337</c:v>
                </c:pt>
                <c:pt idx="1">
                  <c:v>0.6</c:v>
                </c:pt>
                <c:pt idx="2">
                  <c:v>0.5</c:v>
                </c:pt>
                <c:pt idx="3">
                  <c:v>0.7</c:v>
                </c:pt>
                <c:pt idx="4">
                  <c:v>0.41666666666666674</c:v>
                </c:pt>
                <c:pt idx="5">
                  <c:v>0.44999999999999996</c:v>
                </c:pt>
                <c:pt idx="6">
                  <c:v>0.25</c:v>
                </c:pt>
                <c:pt idx="7">
                  <c:v>0.25</c:v>
                </c:pt>
              </c:numCache>
            </c:numRef>
          </c:val>
          <c:extLst>
            <c:ext xmlns:c16="http://schemas.microsoft.com/office/drawing/2014/chart" uri="{C3380CC4-5D6E-409C-BE32-E72D297353CC}">
              <c16:uniqueId val="{00000000-A588-4EEC-B87D-E91F5255C73C}"/>
            </c:ext>
          </c:extLst>
        </c:ser>
        <c:ser>
          <c:idx val="1"/>
          <c:order val="1"/>
          <c:tx>
            <c:strRef>
              <c:f>community_comb_sep!$D$31</c:f>
              <c:strCache>
                <c:ptCount val="1"/>
                <c:pt idx="0">
                  <c:v>Most Important</c:v>
                </c:pt>
              </c:strCache>
            </c:strRef>
          </c:tx>
          <c:spPr>
            <a:solidFill>
              <a:srgbClr val="8BB8E8"/>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F7B-47B2-ADD8-593762B83C26}"/>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community_comb_sep!$A$32:$B$39</c:f>
              <c:multiLvlStrCache>
                <c:ptCount val="8"/>
                <c:lvl>
                  <c:pt idx="0">
                    <c:v>Including Diné cultural beliefs</c:v>
                  </c:pt>
                  <c:pt idx="1">
                    <c:v>Including Diné cultural beliefs</c:v>
                  </c:pt>
                  <c:pt idx="2">
                    <c:v>Involving community members in the research process</c:v>
                  </c:pt>
                  <c:pt idx="3">
                    <c:v>Involving community members in the research process</c:v>
                  </c:pt>
                  <c:pt idx="4">
                    <c:v>Being transparent about the research plan</c:v>
                  </c:pt>
                  <c:pt idx="5">
                    <c:v>Being transparent about the research plan</c:v>
                  </c:pt>
                  <c:pt idx="6">
                    <c:v>Building trust with the community</c:v>
                  </c:pt>
                  <c:pt idx="7">
                    <c:v>Building trust with the community</c:v>
                  </c:pt>
                </c:lvl>
                <c:lvl>
                  <c:pt idx="0">
                    <c:v>NW</c:v>
                  </c:pt>
                  <c:pt idx="1">
                    <c:v>W</c:v>
                  </c:pt>
                  <c:pt idx="2">
                    <c:v>NW</c:v>
                  </c:pt>
                  <c:pt idx="3">
                    <c:v>W</c:v>
                  </c:pt>
                  <c:pt idx="4">
                    <c:v>NW</c:v>
                  </c:pt>
                  <c:pt idx="5">
                    <c:v>W</c:v>
                  </c:pt>
                  <c:pt idx="6">
                    <c:v>NW</c:v>
                  </c:pt>
                  <c:pt idx="7">
                    <c:v>W</c:v>
                  </c:pt>
                </c:lvl>
              </c:multiLvlStrCache>
            </c:multiLvlStrRef>
          </c:cat>
          <c:val>
            <c:numRef>
              <c:f>community_comb_sep!$D$32:$D$39</c:f>
              <c:numCache>
                <c:formatCode>0%</c:formatCode>
                <c:ptCount val="8"/>
                <c:pt idx="0">
                  <c:v>8.3333333333333301E-2</c:v>
                </c:pt>
                <c:pt idx="1">
                  <c:v>0.1</c:v>
                </c:pt>
                <c:pt idx="2">
                  <c:v>0</c:v>
                </c:pt>
                <c:pt idx="3">
                  <c:v>0.2</c:v>
                </c:pt>
                <c:pt idx="4">
                  <c:v>0.25</c:v>
                </c:pt>
                <c:pt idx="5">
                  <c:v>0.25</c:v>
                </c:pt>
                <c:pt idx="6">
                  <c:v>0.66666666666666663</c:v>
                </c:pt>
                <c:pt idx="7">
                  <c:v>0.45</c:v>
                </c:pt>
              </c:numCache>
            </c:numRef>
          </c:val>
          <c:extLst>
            <c:ext xmlns:c16="http://schemas.microsoft.com/office/drawing/2014/chart" uri="{C3380CC4-5D6E-409C-BE32-E72D297353CC}">
              <c16:uniqueId val="{00000001-A588-4EEC-B87D-E91F5255C73C}"/>
            </c:ext>
          </c:extLst>
        </c:ser>
        <c:ser>
          <c:idx val="2"/>
          <c:order val="2"/>
          <c:tx>
            <c:strRef>
              <c:f>community_comb_sep!$E$31</c:f>
              <c:strCache>
                <c:ptCount val="1"/>
                <c:pt idx="0">
                  <c:v>2</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community_comb_sep!$A$32:$B$39</c:f>
              <c:multiLvlStrCache>
                <c:ptCount val="8"/>
                <c:lvl>
                  <c:pt idx="0">
                    <c:v>Including Diné cultural beliefs</c:v>
                  </c:pt>
                  <c:pt idx="1">
                    <c:v>Including Diné cultural beliefs</c:v>
                  </c:pt>
                  <c:pt idx="2">
                    <c:v>Involving community members in the research process</c:v>
                  </c:pt>
                  <c:pt idx="3">
                    <c:v>Involving community members in the research process</c:v>
                  </c:pt>
                  <c:pt idx="4">
                    <c:v>Being transparent about the research plan</c:v>
                  </c:pt>
                  <c:pt idx="5">
                    <c:v>Being transparent about the research plan</c:v>
                  </c:pt>
                  <c:pt idx="6">
                    <c:v>Building trust with the community</c:v>
                  </c:pt>
                  <c:pt idx="7">
                    <c:v>Building trust with the community</c:v>
                  </c:pt>
                </c:lvl>
                <c:lvl>
                  <c:pt idx="0">
                    <c:v>NW</c:v>
                  </c:pt>
                  <c:pt idx="1">
                    <c:v>W</c:v>
                  </c:pt>
                  <c:pt idx="2">
                    <c:v>NW</c:v>
                  </c:pt>
                  <c:pt idx="3">
                    <c:v>W</c:v>
                  </c:pt>
                  <c:pt idx="4">
                    <c:v>NW</c:v>
                  </c:pt>
                  <c:pt idx="5">
                    <c:v>W</c:v>
                  </c:pt>
                  <c:pt idx="6">
                    <c:v>NW</c:v>
                  </c:pt>
                  <c:pt idx="7">
                    <c:v>W</c:v>
                  </c:pt>
                </c:lvl>
              </c:multiLvlStrCache>
            </c:multiLvlStrRef>
          </c:cat>
          <c:val>
            <c:numRef>
              <c:f>community_comb_sep!$E$32:$E$39</c:f>
              <c:numCache>
                <c:formatCode>0%</c:formatCode>
                <c:ptCount val="8"/>
                <c:pt idx="0">
                  <c:v>8.3333333333333329E-2</c:v>
                </c:pt>
                <c:pt idx="1">
                  <c:v>0.3</c:v>
                </c:pt>
                <c:pt idx="2">
                  <c:v>0.5</c:v>
                </c:pt>
                <c:pt idx="3">
                  <c:v>0.1</c:v>
                </c:pt>
                <c:pt idx="4">
                  <c:v>0.33333333333333331</c:v>
                </c:pt>
                <c:pt idx="5">
                  <c:v>0.3</c:v>
                </c:pt>
                <c:pt idx="6">
                  <c:v>8.3333333333333329E-2</c:v>
                </c:pt>
                <c:pt idx="7">
                  <c:v>0.3</c:v>
                </c:pt>
              </c:numCache>
            </c:numRef>
          </c:val>
          <c:extLst>
            <c:ext xmlns:c16="http://schemas.microsoft.com/office/drawing/2014/chart" uri="{C3380CC4-5D6E-409C-BE32-E72D297353CC}">
              <c16:uniqueId val="{00000002-A588-4EEC-B87D-E91F5255C73C}"/>
            </c:ext>
          </c:extLst>
        </c:ser>
        <c:ser>
          <c:idx val="3"/>
          <c:order val="3"/>
          <c:tx>
            <c:strRef>
              <c:f>community_comb_sep!$F$31</c:f>
              <c:strCache>
                <c:ptCount val="1"/>
                <c:pt idx="0">
                  <c:v>3</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community_comb_sep!$A$32:$B$39</c:f>
              <c:multiLvlStrCache>
                <c:ptCount val="8"/>
                <c:lvl>
                  <c:pt idx="0">
                    <c:v>Including Diné cultural beliefs</c:v>
                  </c:pt>
                  <c:pt idx="1">
                    <c:v>Including Diné cultural beliefs</c:v>
                  </c:pt>
                  <c:pt idx="2">
                    <c:v>Involving community members in the research process</c:v>
                  </c:pt>
                  <c:pt idx="3">
                    <c:v>Involving community members in the research process</c:v>
                  </c:pt>
                  <c:pt idx="4">
                    <c:v>Being transparent about the research plan</c:v>
                  </c:pt>
                  <c:pt idx="5">
                    <c:v>Being transparent about the research plan</c:v>
                  </c:pt>
                  <c:pt idx="6">
                    <c:v>Building trust with the community</c:v>
                  </c:pt>
                  <c:pt idx="7">
                    <c:v>Building trust with the community</c:v>
                  </c:pt>
                </c:lvl>
                <c:lvl>
                  <c:pt idx="0">
                    <c:v>NW</c:v>
                  </c:pt>
                  <c:pt idx="1">
                    <c:v>W</c:v>
                  </c:pt>
                  <c:pt idx="2">
                    <c:v>NW</c:v>
                  </c:pt>
                  <c:pt idx="3">
                    <c:v>W</c:v>
                  </c:pt>
                  <c:pt idx="4">
                    <c:v>NW</c:v>
                  </c:pt>
                  <c:pt idx="5">
                    <c:v>W</c:v>
                  </c:pt>
                  <c:pt idx="6">
                    <c:v>NW</c:v>
                  </c:pt>
                  <c:pt idx="7">
                    <c:v>W</c:v>
                  </c:pt>
                </c:lvl>
              </c:multiLvlStrCache>
            </c:multiLvlStrRef>
          </c:cat>
          <c:val>
            <c:numRef>
              <c:f>community_comb_sep!$F$32:$F$39</c:f>
              <c:numCache>
                <c:formatCode>0%</c:formatCode>
                <c:ptCount val="8"/>
                <c:pt idx="0">
                  <c:v>0.41666666666666669</c:v>
                </c:pt>
                <c:pt idx="1">
                  <c:v>0.05</c:v>
                </c:pt>
                <c:pt idx="2">
                  <c:v>8.3333333333333329E-2</c:v>
                </c:pt>
                <c:pt idx="3">
                  <c:v>0.4</c:v>
                </c:pt>
                <c:pt idx="4">
                  <c:v>0.25</c:v>
                </c:pt>
                <c:pt idx="5">
                  <c:v>0.3</c:v>
                </c:pt>
                <c:pt idx="6">
                  <c:v>0.25</c:v>
                </c:pt>
                <c:pt idx="7">
                  <c:v>0.25</c:v>
                </c:pt>
              </c:numCache>
            </c:numRef>
          </c:val>
          <c:extLst>
            <c:ext xmlns:c16="http://schemas.microsoft.com/office/drawing/2014/chart" uri="{C3380CC4-5D6E-409C-BE32-E72D297353CC}">
              <c16:uniqueId val="{00000003-A588-4EEC-B87D-E91F5255C73C}"/>
            </c:ext>
          </c:extLst>
        </c:ser>
        <c:ser>
          <c:idx val="4"/>
          <c:order val="4"/>
          <c:tx>
            <c:strRef>
              <c:f>community_comb_sep!$G$31</c:f>
              <c:strCache>
                <c:ptCount val="1"/>
                <c:pt idx="0">
                  <c:v>Least Important</c:v>
                </c:pt>
              </c:strCache>
            </c:strRef>
          </c:tx>
          <c:spPr>
            <a:solidFill>
              <a:schemeClr val="accent2">
                <a:lumMod val="60000"/>
                <a:lumOff val="40000"/>
              </a:scheme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8-A588-4EEC-B87D-E91F5255C73C}"/>
                </c:ext>
              </c:extLst>
            </c:dLbl>
            <c:dLbl>
              <c:idx val="7"/>
              <c:delete val="1"/>
              <c:extLst>
                <c:ext xmlns:c15="http://schemas.microsoft.com/office/drawing/2012/chart" uri="{CE6537A1-D6FC-4f65-9D91-7224C49458BB}"/>
                <c:ext xmlns:c16="http://schemas.microsoft.com/office/drawing/2014/chart" uri="{C3380CC4-5D6E-409C-BE32-E72D297353CC}">
                  <c16:uniqueId val="{00000007-A588-4EEC-B87D-E91F5255C73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community_comb_sep!$A$32:$B$39</c:f>
              <c:multiLvlStrCache>
                <c:ptCount val="8"/>
                <c:lvl>
                  <c:pt idx="0">
                    <c:v>Including Diné cultural beliefs</c:v>
                  </c:pt>
                  <c:pt idx="1">
                    <c:v>Including Diné cultural beliefs</c:v>
                  </c:pt>
                  <c:pt idx="2">
                    <c:v>Involving community members in the research process</c:v>
                  </c:pt>
                  <c:pt idx="3">
                    <c:v>Involving community members in the research process</c:v>
                  </c:pt>
                  <c:pt idx="4">
                    <c:v>Being transparent about the research plan</c:v>
                  </c:pt>
                  <c:pt idx="5">
                    <c:v>Being transparent about the research plan</c:v>
                  </c:pt>
                  <c:pt idx="6">
                    <c:v>Building trust with the community</c:v>
                  </c:pt>
                  <c:pt idx="7">
                    <c:v>Building trust with the community</c:v>
                  </c:pt>
                </c:lvl>
                <c:lvl>
                  <c:pt idx="0">
                    <c:v>NW</c:v>
                  </c:pt>
                  <c:pt idx="1">
                    <c:v>W</c:v>
                  </c:pt>
                  <c:pt idx="2">
                    <c:v>NW</c:v>
                  </c:pt>
                  <c:pt idx="3">
                    <c:v>W</c:v>
                  </c:pt>
                  <c:pt idx="4">
                    <c:v>NW</c:v>
                  </c:pt>
                  <c:pt idx="5">
                    <c:v>W</c:v>
                  </c:pt>
                  <c:pt idx="6">
                    <c:v>NW</c:v>
                  </c:pt>
                  <c:pt idx="7">
                    <c:v>W</c:v>
                  </c:pt>
                </c:lvl>
              </c:multiLvlStrCache>
            </c:multiLvlStrRef>
          </c:cat>
          <c:val>
            <c:numRef>
              <c:f>community_comb_sep!$G$32:$G$39</c:f>
              <c:numCache>
                <c:formatCode>0%</c:formatCode>
                <c:ptCount val="8"/>
                <c:pt idx="0">
                  <c:v>0.41666666666666669</c:v>
                </c:pt>
                <c:pt idx="1">
                  <c:v>0.55000000000000004</c:v>
                </c:pt>
                <c:pt idx="2">
                  <c:v>0.41666666666666669</c:v>
                </c:pt>
                <c:pt idx="3">
                  <c:v>0.3</c:v>
                </c:pt>
                <c:pt idx="4">
                  <c:v>0.16666666666666666</c:v>
                </c:pt>
                <c:pt idx="5">
                  <c:v>0.15</c:v>
                </c:pt>
                <c:pt idx="6">
                  <c:v>0</c:v>
                </c:pt>
                <c:pt idx="7">
                  <c:v>0</c:v>
                </c:pt>
              </c:numCache>
            </c:numRef>
          </c:val>
          <c:extLst>
            <c:ext xmlns:c16="http://schemas.microsoft.com/office/drawing/2014/chart" uri="{C3380CC4-5D6E-409C-BE32-E72D297353CC}">
              <c16:uniqueId val="{00000004-A588-4EEC-B87D-E91F5255C73C}"/>
            </c:ext>
          </c:extLst>
        </c:ser>
        <c:ser>
          <c:idx val="5"/>
          <c:order val="5"/>
          <c:tx>
            <c:strRef>
              <c:f>community_comb_sep!$H$31</c:f>
              <c:strCache>
                <c:ptCount val="1"/>
                <c:pt idx="0">
                  <c:v>Buffer</c:v>
                </c:pt>
              </c:strCache>
            </c:strRef>
          </c:tx>
          <c:spPr>
            <a:solidFill>
              <a:sysClr val="window" lastClr="FFFFFF"/>
            </a:solidFill>
            <a:ln>
              <a:noFill/>
            </a:ln>
            <a:effectLst/>
          </c:spPr>
          <c:invertIfNegative val="0"/>
          <c:cat>
            <c:multiLvlStrRef>
              <c:f>community_comb_sep!$A$32:$B$39</c:f>
              <c:multiLvlStrCache>
                <c:ptCount val="8"/>
                <c:lvl>
                  <c:pt idx="0">
                    <c:v>Including Diné cultural beliefs</c:v>
                  </c:pt>
                  <c:pt idx="1">
                    <c:v>Including Diné cultural beliefs</c:v>
                  </c:pt>
                  <c:pt idx="2">
                    <c:v>Involving community members in the research process</c:v>
                  </c:pt>
                  <c:pt idx="3">
                    <c:v>Involving community members in the research process</c:v>
                  </c:pt>
                  <c:pt idx="4">
                    <c:v>Being transparent about the research plan</c:v>
                  </c:pt>
                  <c:pt idx="5">
                    <c:v>Being transparent about the research plan</c:v>
                  </c:pt>
                  <c:pt idx="6">
                    <c:v>Building trust with the community</c:v>
                  </c:pt>
                  <c:pt idx="7">
                    <c:v>Building trust with the community</c:v>
                  </c:pt>
                </c:lvl>
                <c:lvl>
                  <c:pt idx="0">
                    <c:v>NW</c:v>
                  </c:pt>
                  <c:pt idx="1">
                    <c:v>W</c:v>
                  </c:pt>
                  <c:pt idx="2">
                    <c:v>NW</c:v>
                  </c:pt>
                  <c:pt idx="3">
                    <c:v>W</c:v>
                  </c:pt>
                  <c:pt idx="4">
                    <c:v>NW</c:v>
                  </c:pt>
                  <c:pt idx="5">
                    <c:v>W</c:v>
                  </c:pt>
                  <c:pt idx="6">
                    <c:v>NW</c:v>
                  </c:pt>
                  <c:pt idx="7">
                    <c:v>W</c:v>
                  </c:pt>
                </c:lvl>
              </c:multiLvlStrCache>
            </c:multiLvlStrRef>
          </c:cat>
          <c:val>
            <c:numRef>
              <c:f>community_comb_sep!$H$32:$H$39</c:f>
              <c:numCache>
                <c:formatCode>0%</c:formatCode>
                <c:ptCount val="8"/>
                <c:pt idx="0">
                  <c:v>0.16666666666666663</c:v>
                </c:pt>
                <c:pt idx="1">
                  <c:v>0.39999999999999991</c:v>
                </c:pt>
                <c:pt idx="2">
                  <c:v>0.5</c:v>
                </c:pt>
                <c:pt idx="3">
                  <c:v>0.30000000000000004</c:v>
                </c:pt>
                <c:pt idx="4">
                  <c:v>0.58333333333333337</c:v>
                </c:pt>
                <c:pt idx="5">
                  <c:v>0.55000000000000004</c:v>
                </c:pt>
                <c:pt idx="6">
                  <c:v>0.75</c:v>
                </c:pt>
                <c:pt idx="7">
                  <c:v>0.75</c:v>
                </c:pt>
              </c:numCache>
            </c:numRef>
          </c:val>
          <c:extLst>
            <c:ext xmlns:c16="http://schemas.microsoft.com/office/drawing/2014/chart" uri="{C3380CC4-5D6E-409C-BE32-E72D297353CC}">
              <c16:uniqueId val="{00000005-A588-4EEC-B87D-E91F5255C73C}"/>
            </c:ext>
          </c:extLst>
        </c:ser>
        <c:dLbls>
          <c:showLegendKey val="0"/>
          <c:showVal val="0"/>
          <c:showCatName val="0"/>
          <c:showSerName val="0"/>
          <c:showPercent val="0"/>
          <c:showBubbleSize val="0"/>
        </c:dLbls>
        <c:gapWidth val="150"/>
        <c:overlap val="100"/>
        <c:axId val="929240319"/>
        <c:axId val="929247391"/>
      </c:barChart>
      <c:catAx>
        <c:axId val="929240319"/>
        <c:scaling>
          <c:orientation val="minMax"/>
        </c:scaling>
        <c:delete val="1"/>
        <c:axPos val="l"/>
        <c:numFmt formatCode="General" sourceLinked="1"/>
        <c:majorTickMark val="none"/>
        <c:minorTickMark val="none"/>
        <c:tickLblPos val="nextTo"/>
        <c:crossAx val="929247391"/>
        <c:crosses val="autoZero"/>
        <c:auto val="1"/>
        <c:lblAlgn val="ctr"/>
        <c:lblOffset val="100"/>
        <c:noMultiLvlLbl val="0"/>
      </c:catAx>
      <c:valAx>
        <c:axId val="929247391"/>
        <c:scaling>
          <c:orientation val="minMax"/>
          <c:max val="2"/>
          <c:min val="0"/>
        </c:scaling>
        <c:delete val="1"/>
        <c:axPos val="b"/>
        <c:numFmt formatCode="0%" sourceLinked="1"/>
        <c:majorTickMark val="none"/>
        <c:minorTickMark val="none"/>
        <c:tickLblPos val="nextTo"/>
        <c:crossAx val="929240319"/>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ysClr val="window" lastClr="FFFFFF"/>
            </a:solidFill>
            <a:ln>
              <a:noFill/>
            </a:ln>
            <a:effectLst/>
          </c:spPr>
          <c:invertIfNegative val="0"/>
          <c:cat>
            <c:multiLvlStrRef>
              <c:f>Dissemination!$A$31:$B$38</c:f>
              <c:multiLvlStrCache>
                <c:ptCount val="8"/>
                <c:lvl>
                  <c:pt idx="0">
                    <c:v>Sharing data with other researchers</c:v>
                  </c:pt>
                  <c:pt idx="1">
                    <c:v>Sharing data with other researchers</c:v>
                  </c:pt>
                  <c:pt idx="2">
                    <c:v>Publishing accurate and appropriate information</c:v>
                  </c:pt>
                  <c:pt idx="3">
                    <c:v>Publishing accurate and appropriate information</c:v>
                  </c:pt>
                  <c:pt idx="4">
                    <c:v>Writing short reports in lay language for the community</c:v>
                  </c:pt>
                  <c:pt idx="5">
                    <c:v>Writing short reports in lay language for the community</c:v>
                  </c:pt>
                  <c:pt idx="6">
                    <c:v>Giving presentations to the community</c:v>
                  </c:pt>
                  <c:pt idx="7">
                    <c:v>Giving presentations to the community</c:v>
                  </c:pt>
                </c:lvl>
                <c:lvl>
                  <c:pt idx="0">
                    <c:v>NW</c:v>
                  </c:pt>
                  <c:pt idx="1">
                    <c:v>W</c:v>
                  </c:pt>
                  <c:pt idx="2">
                    <c:v>NW</c:v>
                  </c:pt>
                  <c:pt idx="3">
                    <c:v>W</c:v>
                  </c:pt>
                  <c:pt idx="4">
                    <c:v>NW</c:v>
                  </c:pt>
                  <c:pt idx="5">
                    <c:v>W</c:v>
                  </c:pt>
                  <c:pt idx="6">
                    <c:v>NW</c:v>
                  </c:pt>
                  <c:pt idx="7">
                    <c:v>W</c:v>
                  </c:pt>
                </c:lvl>
              </c:multiLvlStrCache>
            </c:multiLvlStrRef>
          </c:cat>
          <c:val>
            <c:numRef>
              <c:f>Dissemination!$C$31:$C$38</c:f>
              <c:numCache>
                <c:formatCode>0%</c:formatCode>
                <c:ptCount val="8"/>
                <c:pt idx="0">
                  <c:v>1</c:v>
                </c:pt>
                <c:pt idx="1">
                  <c:v>1</c:v>
                </c:pt>
                <c:pt idx="2">
                  <c:v>0.5</c:v>
                </c:pt>
                <c:pt idx="3">
                  <c:v>0.61904761904761907</c:v>
                </c:pt>
                <c:pt idx="4">
                  <c:v>0.41666666666666663</c:v>
                </c:pt>
                <c:pt idx="5">
                  <c:v>0.33333333333333337</c:v>
                </c:pt>
                <c:pt idx="6">
                  <c:v>8.3333333333333259E-2</c:v>
                </c:pt>
                <c:pt idx="7">
                  <c:v>4.7619047619047672E-2</c:v>
                </c:pt>
              </c:numCache>
            </c:numRef>
          </c:val>
          <c:extLst>
            <c:ext xmlns:c16="http://schemas.microsoft.com/office/drawing/2014/chart" uri="{C3380CC4-5D6E-409C-BE32-E72D297353CC}">
              <c16:uniqueId val="{00000000-530D-4189-957A-87058E35D8AF}"/>
            </c:ext>
          </c:extLst>
        </c:ser>
        <c:ser>
          <c:idx val="1"/>
          <c:order val="1"/>
          <c:spPr>
            <a:solidFill>
              <a:srgbClr val="8BB8E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30D-4189-957A-87058E35D8AF}"/>
                </c:ext>
              </c:extLst>
            </c:dLbl>
            <c:dLbl>
              <c:idx val="1"/>
              <c:delete val="1"/>
              <c:extLst>
                <c:ext xmlns:c15="http://schemas.microsoft.com/office/drawing/2012/chart" uri="{CE6537A1-D6FC-4f65-9D91-7224C49458BB}"/>
                <c:ext xmlns:c16="http://schemas.microsoft.com/office/drawing/2014/chart" uri="{C3380CC4-5D6E-409C-BE32-E72D297353CC}">
                  <c16:uniqueId val="{0000000C-530D-4189-957A-87058E35D8A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Dissemination!$A$31:$B$38</c:f>
              <c:multiLvlStrCache>
                <c:ptCount val="8"/>
                <c:lvl>
                  <c:pt idx="0">
                    <c:v>Sharing data with other researchers</c:v>
                  </c:pt>
                  <c:pt idx="1">
                    <c:v>Sharing data with other researchers</c:v>
                  </c:pt>
                  <c:pt idx="2">
                    <c:v>Publishing accurate and appropriate information</c:v>
                  </c:pt>
                  <c:pt idx="3">
                    <c:v>Publishing accurate and appropriate information</c:v>
                  </c:pt>
                  <c:pt idx="4">
                    <c:v>Writing short reports in lay language for the community</c:v>
                  </c:pt>
                  <c:pt idx="5">
                    <c:v>Writing short reports in lay language for the community</c:v>
                  </c:pt>
                  <c:pt idx="6">
                    <c:v>Giving presentations to the community</c:v>
                  </c:pt>
                  <c:pt idx="7">
                    <c:v>Giving presentations to the community</c:v>
                  </c:pt>
                </c:lvl>
                <c:lvl>
                  <c:pt idx="0">
                    <c:v>NW</c:v>
                  </c:pt>
                  <c:pt idx="1">
                    <c:v>W</c:v>
                  </c:pt>
                  <c:pt idx="2">
                    <c:v>NW</c:v>
                  </c:pt>
                  <c:pt idx="3">
                    <c:v>W</c:v>
                  </c:pt>
                  <c:pt idx="4">
                    <c:v>NW</c:v>
                  </c:pt>
                  <c:pt idx="5">
                    <c:v>W</c:v>
                  </c:pt>
                  <c:pt idx="6">
                    <c:v>NW</c:v>
                  </c:pt>
                  <c:pt idx="7">
                    <c:v>W</c:v>
                  </c:pt>
                </c:lvl>
              </c:multiLvlStrCache>
            </c:multiLvlStrRef>
          </c:cat>
          <c:val>
            <c:numRef>
              <c:f>Dissemination!$D$31:$D$38</c:f>
              <c:numCache>
                <c:formatCode>0%</c:formatCode>
                <c:ptCount val="8"/>
                <c:pt idx="0">
                  <c:v>0</c:v>
                </c:pt>
                <c:pt idx="1">
                  <c:v>0</c:v>
                </c:pt>
                <c:pt idx="2">
                  <c:v>0.5</c:v>
                </c:pt>
                <c:pt idx="3">
                  <c:v>0.23809523809523808</c:v>
                </c:pt>
                <c:pt idx="4">
                  <c:v>0.16666666666666666</c:v>
                </c:pt>
                <c:pt idx="5">
                  <c:v>0.23809523809523808</c:v>
                </c:pt>
                <c:pt idx="6">
                  <c:v>0.33333333333333331</c:v>
                </c:pt>
                <c:pt idx="7">
                  <c:v>0.52380952380952384</c:v>
                </c:pt>
              </c:numCache>
            </c:numRef>
          </c:val>
          <c:extLst>
            <c:ext xmlns:c16="http://schemas.microsoft.com/office/drawing/2014/chart" uri="{C3380CC4-5D6E-409C-BE32-E72D297353CC}">
              <c16:uniqueId val="{00000001-530D-4189-957A-87058E35D8AF}"/>
            </c:ext>
          </c:extLst>
        </c:ser>
        <c:ser>
          <c:idx val="2"/>
          <c:order val="2"/>
          <c:spPr>
            <a:solidFill>
              <a:schemeClr val="accent1">
                <a:lumMod val="20000"/>
                <a:lumOff val="8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530D-4189-957A-87058E35D8AF}"/>
                </c:ext>
              </c:extLst>
            </c:dLbl>
            <c:dLbl>
              <c:idx val="1"/>
              <c:delete val="1"/>
              <c:extLst>
                <c:ext xmlns:c15="http://schemas.microsoft.com/office/drawing/2012/chart" uri="{CE6537A1-D6FC-4f65-9D91-7224C49458BB}"/>
                <c:ext xmlns:c16="http://schemas.microsoft.com/office/drawing/2014/chart" uri="{C3380CC4-5D6E-409C-BE32-E72D297353CC}">
                  <c16:uniqueId val="{00000009-530D-4189-957A-87058E35D8AF}"/>
                </c:ext>
              </c:extLst>
            </c:dLbl>
            <c:dLbl>
              <c:idx val="2"/>
              <c:delete val="1"/>
              <c:extLst>
                <c:ext xmlns:c15="http://schemas.microsoft.com/office/drawing/2012/chart" uri="{CE6537A1-D6FC-4f65-9D91-7224C49458BB}"/>
                <c:ext xmlns:c16="http://schemas.microsoft.com/office/drawing/2014/chart" uri="{C3380CC4-5D6E-409C-BE32-E72D297353CC}">
                  <c16:uniqueId val="{0000000D-530D-4189-957A-87058E35D8A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Dissemination!$A$31:$B$38</c:f>
              <c:multiLvlStrCache>
                <c:ptCount val="8"/>
                <c:lvl>
                  <c:pt idx="0">
                    <c:v>Sharing data with other researchers</c:v>
                  </c:pt>
                  <c:pt idx="1">
                    <c:v>Sharing data with other researchers</c:v>
                  </c:pt>
                  <c:pt idx="2">
                    <c:v>Publishing accurate and appropriate information</c:v>
                  </c:pt>
                  <c:pt idx="3">
                    <c:v>Publishing accurate and appropriate information</c:v>
                  </c:pt>
                  <c:pt idx="4">
                    <c:v>Writing short reports in lay language for the community</c:v>
                  </c:pt>
                  <c:pt idx="5">
                    <c:v>Writing short reports in lay language for the community</c:v>
                  </c:pt>
                  <c:pt idx="6">
                    <c:v>Giving presentations to the community</c:v>
                  </c:pt>
                  <c:pt idx="7">
                    <c:v>Giving presentations to the community</c:v>
                  </c:pt>
                </c:lvl>
                <c:lvl>
                  <c:pt idx="0">
                    <c:v>NW</c:v>
                  </c:pt>
                  <c:pt idx="1">
                    <c:v>W</c:v>
                  </c:pt>
                  <c:pt idx="2">
                    <c:v>NW</c:v>
                  </c:pt>
                  <c:pt idx="3">
                    <c:v>W</c:v>
                  </c:pt>
                  <c:pt idx="4">
                    <c:v>NW</c:v>
                  </c:pt>
                  <c:pt idx="5">
                    <c:v>W</c:v>
                  </c:pt>
                  <c:pt idx="6">
                    <c:v>NW</c:v>
                  </c:pt>
                  <c:pt idx="7">
                    <c:v>W</c:v>
                  </c:pt>
                </c:lvl>
              </c:multiLvlStrCache>
            </c:multiLvlStrRef>
          </c:cat>
          <c:val>
            <c:numRef>
              <c:f>Dissemination!$E$31:$E$38</c:f>
              <c:numCache>
                <c:formatCode>0%</c:formatCode>
                <c:ptCount val="8"/>
                <c:pt idx="0">
                  <c:v>0</c:v>
                </c:pt>
                <c:pt idx="1">
                  <c:v>0</c:v>
                </c:pt>
                <c:pt idx="2">
                  <c:v>0</c:v>
                </c:pt>
                <c:pt idx="3">
                  <c:v>0.14285714285714285</c:v>
                </c:pt>
                <c:pt idx="4">
                  <c:v>0.41666666666666669</c:v>
                </c:pt>
                <c:pt idx="5">
                  <c:v>0.42857142857142855</c:v>
                </c:pt>
                <c:pt idx="6">
                  <c:v>0.58333333333333337</c:v>
                </c:pt>
                <c:pt idx="7">
                  <c:v>0.42857142857142855</c:v>
                </c:pt>
              </c:numCache>
            </c:numRef>
          </c:val>
          <c:extLst>
            <c:ext xmlns:c16="http://schemas.microsoft.com/office/drawing/2014/chart" uri="{C3380CC4-5D6E-409C-BE32-E72D297353CC}">
              <c16:uniqueId val="{00000002-530D-4189-957A-87058E35D8AF}"/>
            </c:ext>
          </c:extLst>
        </c:ser>
        <c:ser>
          <c:idx val="3"/>
          <c:order val="3"/>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Dissemination!$A$31:$B$38</c:f>
              <c:multiLvlStrCache>
                <c:ptCount val="8"/>
                <c:lvl>
                  <c:pt idx="0">
                    <c:v>Sharing data with other researchers</c:v>
                  </c:pt>
                  <c:pt idx="1">
                    <c:v>Sharing data with other researchers</c:v>
                  </c:pt>
                  <c:pt idx="2">
                    <c:v>Publishing accurate and appropriate information</c:v>
                  </c:pt>
                  <c:pt idx="3">
                    <c:v>Publishing accurate and appropriate information</c:v>
                  </c:pt>
                  <c:pt idx="4">
                    <c:v>Writing short reports in lay language for the community</c:v>
                  </c:pt>
                  <c:pt idx="5">
                    <c:v>Writing short reports in lay language for the community</c:v>
                  </c:pt>
                  <c:pt idx="6">
                    <c:v>Giving presentations to the community</c:v>
                  </c:pt>
                  <c:pt idx="7">
                    <c:v>Giving presentations to the community</c:v>
                  </c:pt>
                </c:lvl>
                <c:lvl>
                  <c:pt idx="0">
                    <c:v>NW</c:v>
                  </c:pt>
                  <c:pt idx="1">
                    <c:v>W</c:v>
                  </c:pt>
                  <c:pt idx="2">
                    <c:v>NW</c:v>
                  </c:pt>
                  <c:pt idx="3">
                    <c:v>W</c:v>
                  </c:pt>
                  <c:pt idx="4">
                    <c:v>NW</c:v>
                  </c:pt>
                  <c:pt idx="5">
                    <c:v>W</c:v>
                  </c:pt>
                  <c:pt idx="6">
                    <c:v>NW</c:v>
                  </c:pt>
                  <c:pt idx="7">
                    <c:v>W</c:v>
                  </c:pt>
                </c:lvl>
              </c:multiLvlStrCache>
            </c:multiLvlStrRef>
          </c:cat>
          <c:val>
            <c:numRef>
              <c:f>Dissemination!$F$31:$F$38</c:f>
              <c:numCache>
                <c:formatCode>0%</c:formatCode>
                <c:ptCount val="8"/>
                <c:pt idx="0">
                  <c:v>0.16666666666666666</c:v>
                </c:pt>
                <c:pt idx="1">
                  <c:v>4.7619047619047616E-2</c:v>
                </c:pt>
                <c:pt idx="2">
                  <c:v>0.41666666666666669</c:v>
                </c:pt>
                <c:pt idx="3">
                  <c:v>0.5714285714285714</c:v>
                </c:pt>
                <c:pt idx="4">
                  <c:v>0.33333333333333331</c:v>
                </c:pt>
                <c:pt idx="5">
                  <c:v>0.33333333333333331</c:v>
                </c:pt>
                <c:pt idx="6">
                  <c:v>8.3333333333333329E-2</c:v>
                </c:pt>
                <c:pt idx="7">
                  <c:v>4.7619047619047616E-2</c:v>
                </c:pt>
              </c:numCache>
            </c:numRef>
          </c:val>
          <c:extLst>
            <c:ext xmlns:c16="http://schemas.microsoft.com/office/drawing/2014/chart" uri="{C3380CC4-5D6E-409C-BE32-E72D297353CC}">
              <c16:uniqueId val="{00000003-530D-4189-957A-87058E35D8AF}"/>
            </c:ext>
          </c:extLst>
        </c:ser>
        <c:ser>
          <c:idx val="4"/>
          <c:order val="4"/>
          <c:spPr>
            <a:solidFill>
              <a:schemeClr val="accent2">
                <a:lumMod val="60000"/>
                <a:lumOff val="40000"/>
              </a:schemeClr>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6-530D-4189-957A-87058E35D8AF}"/>
                </c:ext>
              </c:extLst>
            </c:dLbl>
            <c:dLbl>
              <c:idx val="6"/>
              <c:delete val="1"/>
              <c:extLst>
                <c:ext xmlns:c15="http://schemas.microsoft.com/office/drawing/2012/chart" uri="{CE6537A1-D6FC-4f65-9D91-7224C49458BB}"/>
                <c:ext xmlns:c16="http://schemas.microsoft.com/office/drawing/2014/chart" uri="{C3380CC4-5D6E-409C-BE32-E72D297353CC}">
                  <c16:uniqueId val="{00000007-530D-4189-957A-87058E35D8AF}"/>
                </c:ext>
              </c:extLst>
            </c:dLbl>
            <c:dLbl>
              <c:idx val="7"/>
              <c:delete val="1"/>
              <c:extLst>
                <c:ext xmlns:c15="http://schemas.microsoft.com/office/drawing/2012/chart" uri="{CE6537A1-D6FC-4f65-9D91-7224C49458BB}"/>
                <c:ext xmlns:c16="http://schemas.microsoft.com/office/drawing/2014/chart" uri="{C3380CC4-5D6E-409C-BE32-E72D297353CC}">
                  <c16:uniqueId val="{00000008-530D-4189-957A-87058E35D8A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Dissemination!$A$31:$B$38</c:f>
              <c:multiLvlStrCache>
                <c:ptCount val="8"/>
                <c:lvl>
                  <c:pt idx="0">
                    <c:v>Sharing data with other researchers</c:v>
                  </c:pt>
                  <c:pt idx="1">
                    <c:v>Sharing data with other researchers</c:v>
                  </c:pt>
                  <c:pt idx="2">
                    <c:v>Publishing accurate and appropriate information</c:v>
                  </c:pt>
                  <c:pt idx="3">
                    <c:v>Publishing accurate and appropriate information</c:v>
                  </c:pt>
                  <c:pt idx="4">
                    <c:v>Writing short reports in lay language for the community</c:v>
                  </c:pt>
                  <c:pt idx="5">
                    <c:v>Writing short reports in lay language for the community</c:v>
                  </c:pt>
                  <c:pt idx="6">
                    <c:v>Giving presentations to the community</c:v>
                  </c:pt>
                  <c:pt idx="7">
                    <c:v>Giving presentations to the community</c:v>
                  </c:pt>
                </c:lvl>
                <c:lvl>
                  <c:pt idx="0">
                    <c:v>NW</c:v>
                  </c:pt>
                  <c:pt idx="1">
                    <c:v>W</c:v>
                  </c:pt>
                  <c:pt idx="2">
                    <c:v>NW</c:v>
                  </c:pt>
                  <c:pt idx="3">
                    <c:v>W</c:v>
                  </c:pt>
                  <c:pt idx="4">
                    <c:v>NW</c:v>
                  </c:pt>
                  <c:pt idx="5">
                    <c:v>W</c:v>
                  </c:pt>
                  <c:pt idx="6">
                    <c:v>NW</c:v>
                  </c:pt>
                  <c:pt idx="7">
                    <c:v>W</c:v>
                  </c:pt>
                </c:lvl>
              </c:multiLvlStrCache>
            </c:multiLvlStrRef>
          </c:cat>
          <c:val>
            <c:numRef>
              <c:f>Dissemination!$G$31:$G$38</c:f>
              <c:numCache>
                <c:formatCode>0%</c:formatCode>
                <c:ptCount val="8"/>
                <c:pt idx="0">
                  <c:v>0.83333333333333337</c:v>
                </c:pt>
                <c:pt idx="1">
                  <c:v>0.95238095238095233</c:v>
                </c:pt>
                <c:pt idx="2">
                  <c:v>8.3333333333333329E-2</c:v>
                </c:pt>
                <c:pt idx="3">
                  <c:v>4.7619047619047616E-2</c:v>
                </c:pt>
                <c:pt idx="4">
                  <c:v>8.3333333333333329E-2</c:v>
                </c:pt>
                <c:pt idx="5">
                  <c:v>0</c:v>
                </c:pt>
                <c:pt idx="6">
                  <c:v>0</c:v>
                </c:pt>
                <c:pt idx="7">
                  <c:v>0</c:v>
                </c:pt>
              </c:numCache>
            </c:numRef>
          </c:val>
          <c:extLst>
            <c:ext xmlns:c16="http://schemas.microsoft.com/office/drawing/2014/chart" uri="{C3380CC4-5D6E-409C-BE32-E72D297353CC}">
              <c16:uniqueId val="{00000004-530D-4189-957A-87058E35D8AF}"/>
            </c:ext>
          </c:extLst>
        </c:ser>
        <c:ser>
          <c:idx val="5"/>
          <c:order val="5"/>
          <c:spPr>
            <a:solidFill>
              <a:schemeClr val="bg1"/>
            </a:solidFill>
            <a:ln>
              <a:noFill/>
            </a:ln>
            <a:effectLst/>
          </c:spPr>
          <c:invertIfNegative val="0"/>
          <c:cat>
            <c:multiLvlStrRef>
              <c:f>Dissemination!$A$31:$B$38</c:f>
              <c:multiLvlStrCache>
                <c:ptCount val="8"/>
                <c:lvl>
                  <c:pt idx="0">
                    <c:v>Sharing data with other researchers</c:v>
                  </c:pt>
                  <c:pt idx="1">
                    <c:v>Sharing data with other researchers</c:v>
                  </c:pt>
                  <c:pt idx="2">
                    <c:v>Publishing accurate and appropriate information</c:v>
                  </c:pt>
                  <c:pt idx="3">
                    <c:v>Publishing accurate and appropriate information</c:v>
                  </c:pt>
                  <c:pt idx="4">
                    <c:v>Writing short reports in lay language for the community</c:v>
                  </c:pt>
                  <c:pt idx="5">
                    <c:v>Writing short reports in lay language for the community</c:v>
                  </c:pt>
                  <c:pt idx="6">
                    <c:v>Giving presentations to the community</c:v>
                  </c:pt>
                  <c:pt idx="7">
                    <c:v>Giving presentations to the community</c:v>
                  </c:pt>
                </c:lvl>
                <c:lvl>
                  <c:pt idx="0">
                    <c:v>NW</c:v>
                  </c:pt>
                  <c:pt idx="1">
                    <c:v>W</c:v>
                  </c:pt>
                  <c:pt idx="2">
                    <c:v>NW</c:v>
                  </c:pt>
                  <c:pt idx="3">
                    <c:v>W</c:v>
                  </c:pt>
                  <c:pt idx="4">
                    <c:v>NW</c:v>
                  </c:pt>
                  <c:pt idx="5">
                    <c:v>W</c:v>
                  </c:pt>
                  <c:pt idx="6">
                    <c:v>NW</c:v>
                  </c:pt>
                  <c:pt idx="7">
                    <c:v>W</c:v>
                  </c:pt>
                </c:lvl>
              </c:multiLvlStrCache>
            </c:multiLvlStrRef>
          </c:cat>
          <c:val>
            <c:numRef>
              <c:f>Dissemination!$H$31:$H$38</c:f>
              <c:numCache>
                <c:formatCode>0%</c:formatCode>
                <c:ptCount val="8"/>
                <c:pt idx="0">
                  <c:v>0</c:v>
                </c:pt>
                <c:pt idx="1">
                  <c:v>0</c:v>
                </c:pt>
                <c:pt idx="2">
                  <c:v>0.5</c:v>
                </c:pt>
                <c:pt idx="3">
                  <c:v>0.38095238095238093</c:v>
                </c:pt>
                <c:pt idx="4">
                  <c:v>0.58333333333333337</c:v>
                </c:pt>
                <c:pt idx="5">
                  <c:v>0.66666666666666674</c:v>
                </c:pt>
                <c:pt idx="6">
                  <c:v>0.91666666666666663</c:v>
                </c:pt>
                <c:pt idx="7">
                  <c:v>0.95238095238095233</c:v>
                </c:pt>
              </c:numCache>
            </c:numRef>
          </c:val>
          <c:extLst>
            <c:ext xmlns:c16="http://schemas.microsoft.com/office/drawing/2014/chart" uri="{C3380CC4-5D6E-409C-BE32-E72D297353CC}">
              <c16:uniqueId val="{00000005-530D-4189-957A-87058E35D8AF}"/>
            </c:ext>
          </c:extLst>
        </c:ser>
        <c:dLbls>
          <c:showLegendKey val="0"/>
          <c:showVal val="0"/>
          <c:showCatName val="0"/>
          <c:showSerName val="0"/>
          <c:showPercent val="0"/>
          <c:showBubbleSize val="0"/>
        </c:dLbls>
        <c:gapWidth val="150"/>
        <c:overlap val="100"/>
        <c:axId val="918213727"/>
        <c:axId val="918216223"/>
      </c:barChart>
      <c:catAx>
        <c:axId val="918213727"/>
        <c:scaling>
          <c:orientation val="minMax"/>
        </c:scaling>
        <c:delete val="1"/>
        <c:axPos val="l"/>
        <c:numFmt formatCode="General" sourceLinked="1"/>
        <c:majorTickMark val="none"/>
        <c:minorTickMark val="none"/>
        <c:tickLblPos val="nextTo"/>
        <c:crossAx val="918216223"/>
        <c:crosses val="autoZero"/>
        <c:auto val="1"/>
        <c:lblAlgn val="ctr"/>
        <c:lblOffset val="100"/>
        <c:noMultiLvlLbl val="0"/>
      </c:catAx>
      <c:valAx>
        <c:axId val="918216223"/>
        <c:scaling>
          <c:orientation val="minMax"/>
        </c:scaling>
        <c:delete val="1"/>
        <c:axPos val="b"/>
        <c:numFmt formatCode="0%" sourceLinked="1"/>
        <c:majorTickMark val="none"/>
        <c:minorTickMark val="none"/>
        <c:tickLblPos val="nextTo"/>
        <c:crossAx val="918213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a:t>Age</a:t>
            </a:r>
          </a:p>
        </c:rich>
      </c:tx>
      <c:overlay val="0"/>
      <c:spPr>
        <a:noFill/>
        <a:ln>
          <a:noFill/>
        </a:ln>
        <a:effectLst/>
      </c:spPr>
      <c:txPr>
        <a:bodyPr rot="0" spcFirstLastPara="1" vertOverflow="ellipsis" vert="horz" wrap="square" anchor="ctr" anchorCtr="1"/>
        <a:lstStyle/>
        <a:p>
          <a:pPr>
            <a:defRPr sz="19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16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dirty="0"/>
              <a:t>Age</a:t>
            </a:r>
          </a:p>
        </c:rich>
      </c:tx>
      <c:layout>
        <c:manualLayout>
          <c:xMode val="edge"/>
          <c:yMode val="edge"/>
          <c:x val="0.41961619487315677"/>
          <c:y val="3.5975665719779593E-3"/>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dirty="0"/>
              <a:t>Gender</a:t>
            </a:r>
          </a:p>
        </c:rich>
      </c:tx>
      <c:overlay val="0"/>
      <c:spPr>
        <a:noFill/>
        <a:ln>
          <a:noFill/>
        </a:ln>
        <a:effectLst/>
      </c:spPr>
      <c:txPr>
        <a:bodyPr rot="0" spcFirstLastPara="1" vertOverflow="ellipsis" vert="horz" wrap="square" anchor="ctr" anchorCtr="1"/>
        <a:lstStyle/>
        <a:p>
          <a:pPr>
            <a:defRPr sz="21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a:t>Age</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6437312404801006E-2"/>
          <c:y val="0.10339709886682032"/>
          <c:w val="0.83172650818100247"/>
          <c:h val="0.85703987013772565"/>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655-42E0-9394-1E94C493D69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655-42E0-9394-1E94C493D69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655-42E0-9394-1E94C493D693}"/>
              </c:ext>
            </c:extLst>
          </c:dPt>
          <c:dLbls>
            <c:dLbl>
              <c:idx val="0"/>
              <c:tx>
                <c:rich>
                  <a:bodyPr/>
                  <a:lstStyle/>
                  <a:p>
                    <a:fld id="{7EC4CDBD-332A-49E3-95BD-3A33054DBC39}" type="CATEGORYNAME">
                      <a:rPr lang="en-US" b="1"/>
                      <a:pPr/>
                      <a:t>[CATEGORY NAME]</a:t>
                    </a:fld>
                    <a:r>
                      <a:rPr lang="en-US" baseline="0" dirty="0"/>
                      <a:t>
6(</a:t>
                    </a:r>
                    <a:fld id="{155337E8-221C-4E57-B84F-BBCEAC9CF6A2}" type="PERCENTAGE">
                      <a:rPr lang="en-US" baseline="0" smtClean="0"/>
                      <a:pPr/>
                      <a:t>[PERCENTAGE]</a:t>
                    </a:fld>
                    <a:r>
                      <a:rPr lang="en-US" baseline="0" dirty="0"/>
                      <a:t>)</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55-42E0-9394-1E94C493D693}"/>
                </c:ext>
              </c:extLst>
            </c:dLbl>
            <c:dLbl>
              <c:idx val="1"/>
              <c:layout>
                <c:manualLayout>
                  <c:x val="-0.10956831774084348"/>
                  <c:y val="-0.10961330071532854"/>
                </c:manualLayout>
              </c:layout>
              <c:tx>
                <c:rich>
                  <a:bodyPr/>
                  <a:lstStyle/>
                  <a:p>
                    <a:fld id="{F682BCE8-2E33-4E01-B93D-B029C0A6E5E3}" type="CATEGORYNAME">
                      <a:rPr lang="en-US" b="1" smtClean="0"/>
                      <a:pPr/>
                      <a:t>[CATEGORY NAME]</a:t>
                    </a:fld>
                    <a:r>
                      <a:rPr lang="en-US" dirty="0"/>
                      <a:t> </a:t>
                    </a:r>
                  </a:p>
                  <a:p>
                    <a:r>
                      <a:rPr lang="en-US" dirty="0"/>
                      <a:t>10</a:t>
                    </a:r>
                    <a:r>
                      <a:rPr lang="en-US" baseline="0" dirty="0"/>
                      <a:t>(</a:t>
                    </a:r>
                    <a:fld id="{550FE95D-C1B4-42A4-896A-6C73FB3DA981}" type="PERCENTAGE">
                      <a:rPr lang="en-US" baseline="0" smtClean="0"/>
                      <a:pPr/>
                      <a:t>[PERCENTAGE]</a:t>
                    </a:fld>
                    <a:r>
                      <a:rPr lang="en-US" baseline="0" dirty="0"/>
                      <a:t>)</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1009974824609349"/>
                      <c:h val="0.18724938725822843"/>
                    </c:manualLayout>
                  </c15:layout>
                  <c15:dlblFieldTable/>
                  <c15:showDataLabelsRange val="0"/>
                </c:ext>
                <c:ext xmlns:c16="http://schemas.microsoft.com/office/drawing/2014/chart" uri="{C3380CC4-5D6E-409C-BE32-E72D297353CC}">
                  <c16:uniqueId val="{00000003-5655-42E0-9394-1E94C493D693}"/>
                </c:ext>
              </c:extLst>
            </c:dLbl>
            <c:dLbl>
              <c:idx val="2"/>
              <c:tx>
                <c:rich>
                  <a:bodyPr/>
                  <a:lstStyle/>
                  <a:p>
                    <a:fld id="{6BF8D853-A91B-49D2-A402-2604A0F152F0}" type="CATEGORYNAME">
                      <a:rPr lang="en-US" b="1"/>
                      <a:pPr/>
                      <a:t>[CATEGORY NAME]</a:t>
                    </a:fld>
                    <a:r>
                      <a:rPr lang="en-US" baseline="0" dirty="0"/>
                      <a:t>
17(</a:t>
                    </a:r>
                    <a:fld id="{8A35E23F-8AAD-4B5A-95CD-26A670A07BBD}" type="PERCENTAGE">
                      <a:rPr lang="en-US" baseline="0" smtClean="0"/>
                      <a:pPr/>
                      <a:t>[PERCENTAGE]</a:t>
                    </a:fld>
                    <a:r>
                      <a:rPr lang="en-US" baseline="0" dirty="0"/>
                      <a:t>)</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655-42E0-9394-1E94C493D69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'Fig (9.2.22)'!$X$3:$X$5</c:f>
              <c:strCache>
                <c:ptCount val="3"/>
                <c:pt idx="0">
                  <c:v>20-39</c:v>
                </c:pt>
                <c:pt idx="1">
                  <c:v>&gt;59</c:v>
                </c:pt>
                <c:pt idx="2">
                  <c:v>40-59</c:v>
                </c:pt>
              </c:strCache>
            </c:strRef>
          </c:cat>
          <c:val>
            <c:numRef>
              <c:f>'Fig (9.2.22)'!$Y$3:$Y$5</c:f>
              <c:numCache>
                <c:formatCode>General</c:formatCode>
                <c:ptCount val="3"/>
                <c:pt idx="0">
                  <c:v>6</c:v>
                </c:pt>
                <c:pt idx="1">
                  <c:v>10</c:v>
                </c:pt>
                <c:pt idx="2">
                  <c:v>17</c:v>
                </c:pt>
              </c:numCache>
            </c:numRef>
          </c:val>
          <c:extLst>
            <c:ext xmlns:c16="http://schemas.microsoft.com/office/drawing/2014/chart" uri="{C3380CC4-5D6E-409C-BE32-E72D297353CC}">
              <c16:uniqueId val="{00000006-5655-42E0-9394-1E94C493D69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a:t>Gender</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F19-4BAE-B53D-509E100507C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F19-4BAE-B53D-509E100507CD}"/>
              </c:ext>
            </c:extLst>
          </c:dPt>
          <c:dLbls>
            <c:dLbl>
              <c:idx val="0"/>
              <c:tx>
                <c:rich>
                  <a:bodyPr/>
                  <a:lstStyle/>
                  <a:p>
                    <a:r>
                      <a:rPr lang="en-US" b="1" baseline="0" dirty="0"/>
                      <a:t>Men</a:t>
                    </a:r>
                    <a:r>
                      <a:rPr lang="en-US" baseline="0" dirty="0"/>
                      <a:t>
</a:t>
                    </a:r>
                    <a:fld id="{99473D81-4C4B-440A-B70E-3B4D087EB393}" type="VALUE">
                      <a:rPr lang="en-US" baseline="0" smtClean="0"/>
                      <a:pPr/>
                      <a:t>[VALUE]</a:t>
                    </a:fld>
                    <a:r>
                      <a:rPr lang="en-US" baseline="0" dirty="0"/>
                      <a:t>(</a:t>
                    </a:r>
                    <a:fld id="{B96A02C8-96BA-4010-AFB0-C15DA29F8DDD}" type="PERCENTAGE">
                      <a:rPr lang="en-US" baseline="0" smtClean="0"/>
                      <a:pPr/>
                      <a:t>[PERCENTAGE]</a:t>
                    </a:fld>
                    <a:r>
                      <a:rPr lang="en-US" baseline="0" dirty="0"/>
                      <a:t>)</a:t>
                    </a:r>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19-4BAE-B53D-509E100507CD}"/>
                </c:ext>
              </c:extLst>
            </c:dLbl>
            <c:dLbl>
              <c:idx val="1"/>
              <c:tx>
                <c:rich>
                  <a:bodyPr/>
                  <a:lstStyle/>
                  <a:p>
                    <a:r>
                      <a:rPr lang="en-US" b="1" dirty="0"/>
                      <a:t>Women</a:t>
                    </a:r>
                    <a:r>
                      <a:rPr lang="en-US" baseline="0" dirty="0"/>
                      <a:t>
</a:t>
                    </a:r>
                    <a:fld id="{AEF21D6D-938D-41BA-AE99-D05947452753}" type="VALUE">
                      <a:rPr lang="en-US" baseline="0" smtClean="0"/>
                      <a:pPr/>
                      <a:t>[VALUE]</a:t>
                    </a:fld>
                    <a:r>
                      <a:rPr lang="en-US" baseline="0" dirty="0"/>
                      <a:t>(</a:t>
                    </a:r>
                    <a:fld id="{67BD6CA0-E939-435C-98AF-2932A49C0D31}" type="PERCENTAGE">
                      <a:rPr lang="en-US" baseline="0" smtClean="0"/>
                      <a:pPr/>
                      <a:t>[PERCENTAGE]</a:t>
                    </a:fld>
                    <a:r>
                      <a:rPr lang="en-US" baseline="0" dirty="0"/>
                      <a:t>)</a:t>
                    </a:r>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F19-4BAE-B53D-509E100507C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'Fig (9.2.22)'!$Z$3:$Z$4</c:f>
              <c:strCache>
                <c:ptCount val="2"/>
                <c:pt idx="0">
                  <c:v>Man</c:v>
                </c:pt>
                <c:pt idx="1">
                  <c:v>Woman</c:v>
                </c:pt>
              </c:strCache>
            </c:strRef>
          </c:cat>
          <c:val>
            <c:numRef>
              <c:f>'Fig (9.2.22)'!$AA$3:$AA$4</c:f>
              <c:numCache>
                <c:formatCode>General</c:formatCode>
                <c:ptCount val="2"/>
                <c:pt idx="0">
                  <c:v>12</c:v>
                </c:pt>
                <c:pt idx="1">
                  <c:v>21</c:v>
                </c:pt>
              </c:numCache>
            </c:numRef>
          </c:val>
          <c:extLst>
            <c:ext xmlns:c16="http://schemas.microsoft.com/office/drawing/2014/chart" uri="{C3380CC4-5D6E-409C-BE32-E72D297353CC}">
              <c16:uniqueId val="{00000004-AF19-4BAE-B53D-509E100507CD}"/>
            </c:ext>
          </c:extLst>
        </c:ser>
        <c:dLbls>
          <c:showLegendKey val="0"/>
          <c:showVal val="0"/>
          <c:showCatName val="0"/>
          <c:showSerName val="0"/>
          <c:showPercent val="0"/>
          <c:showBubbleSize val="0"/>
          <c:showLeaderLines val="0"/>
        </c:dLbls>
        <c:firstSliceAng val="3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a:t>Race and Ethnicity</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D07-4F8C-9E5F-EDBCD5A6F4C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D07-4F8C-9E5F-EDBCD5A6F4C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D07-4F8C-9E5F-EDBCD5A6F4C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4D07-4F8C-9E5F-EDBCD5A6F4C0}"/>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4D07-4F8C-9E5F-EDBCD5A6F4C0}"/>
              </c:ext>
            </c:extLst>
          </c:dPt>
          <c:dLbls>
            <c:dLbl>
              <c:idx val="3"/>
              <c:layout>
                <c:manualLayout>
                  <c:x val="-4.1115928744475576E-3"/>
                  <c:y val="2.005858761063287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D07-4F8C-9E5F-EDBCD5A6F4C0}"/>
                </c:ext>
              </c:extLst>
            </c:dLbl>
            <c:dLbl>
              <c:idx val="4"/>
              <c:layout>
                <c:manualLayout>
                  <c:x val="-1.1304730597818306E-2"/>
                  <c:y val="-8.139417305121397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D07-4F8C-9E5F-EDBCD5A6F4C0}"/>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 (9.2.22)'!$AB$3:$AB$7</c:f>
              <c:strCache>
                <c:ptCount val="5"/>
                <c:pt idx="0">
                  <c:v>American Indian or Alaska Native (not Navajo)</c:v>
                </c:pt>
                <c:pt idx="1">
                  <c:v>Asian or Asian American</c:v>
                </c:pt>
                <c:pt idx="2">
                  <c:v>Hispanic or Latino</c:v>
                </c:pt>
                <c:pt idx="3">
                  <c:v>Diné(Navajo)</c:v>
                </c:pt>
                <c:pt idx="4">
                  <c:v>White or of European Descent </c:v>
                </c:pt>
              </c:strCache>
            </c:strRef>
          </c:cat>
          <c:val>
            <c:numRef>
              <c:f>'Fig (9.2.22)'!$AC$3:$AC$7</c:f>
              <c:numCache>
                <c:formatCode>General</c:formatCode>
                <c:ptCount val="5"/>
                <c:pt idx="0">
                  <c:v>1</c:v>
                </c:pt>
                <c:pt idx="1">
                  <c:v>1</c:v>
                </c:pt>
                <c:pt idx="2">
                  <c:v>1</c:v>
                </c:pt>
                <c:pt idx="3">
                  <c:v>9</c:v>
                </c:pt>
                <c:pt idx="4">
                  <c:v>21</c:v>
                </c:pt>
              </c:numCache>
            </c:numRef>
          </c:val>
          <c:extLst>
            <c:ext xmlns:c16="http://schemas.microsoft.com/office/drawing/2014/chart" uri="{C3380CC4-5D6E-409C-BE32-E72D297353CC}">
              <c16:uniqueId val="{0000000A-4D07-4F8C-9E5F-EDBCD5A6F4C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0-96B8-452E-BD96-DC2593E75484}"/>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96B8-452E-BD96-DC2593E75484}"/>
              </c:ext>
            </c:extLst>
          </c:dPt>
          <c:dPt>
            <c:idx val="2"/>
            <c:invertIfNegative val="0"/>
            <c:bubble3D val="0"/>
            <c:spPr>
              <a:solidFill>
                <a:srgbClr val="8BB8E8"/>
              </a:solidFill>
              <a:ln>
                <a:noFill/>
              </a:ln>
              <a:effectLst/>
            </c:spPr>
            <c:extLst>
              <c:ext xmlns:c16="http://schemas.microsoft.com/office/drawing/2014/chart" uri="{C3380CC4-5D6E-409C-BE32-E72D297353CC}">
                <c16:uniqueId val="{00000002-96B8-452E-BD96-DC2593E75484}"/>
              </c:ext>
            </c:extLst>
          </c:dPt>
          <c:dLbls>
            <c:dLbl>
              <c:idx val="0"/>
              <c:tx>
                <c:rich>
                  <a:bodyPr/>
                  <a:lstStyle/>
                  <a:p>
                    <a:r>
                      <a:rPr lang="en-US"/>
                      <a:t>10</a:t>
                    </a:r>
                    <a:r>
                      <a:rPr lang="en-US" baseline="0"/>
                      <a:t> (28%)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B8-452E-BD96-DC2593E75484}"/>
                </c:ext>
              </c:extLst>
            </c:dLbl>
            <c:dLbl>
              <c:idx val="1"/>
              <c:tx>
                <c:rich>
                  <a:bodyPr/>
                  <a:lstStyle/>
                  <a:p>
                    <a:fld id="{05EAB067-D322-42C5-AB63-C37E56864434}" type="VALUE">
                      <a:rPr lang="en-US" smtClean="0"/>
                      <a:pPr/>
                      <a:t>[VALUE]</a:t>
                    </a:fld>
                    <a:r>
                      <a:rPr lang="en-US" dirty="0"/>
                      <a:t> (42%)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B8-452E-BD96-DC2593E75484}"/>
                </c:ext>
              </c:extLst>
            </c:dLbl>
            <c:dLbl>
              <c:idx val="2"/>
              <c:tx>
                <c:rich>
                  <a:bodyPr/>
                  <a:lstStyle/>
                  <a:p>
                    <a:r>
                      <a:rPr lang="en-US" dirty="0"/>
                      <a:t> 11 (31%)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B8-452E-BD96-DC2593E7548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(9.2.22)'!$A$3:$A$5</c:f>
              <c:strCache>
                <c:ptCount val="3"/>
                <c:pt idx="0">
                  <c:v>No</c:v>
                </c:pt>
                <c:pt idx="1">
                  <c:v>Unsure</c:v>
                </c:pt>
                <c:pt idx="2">
                  <c:v>Yes</c:v>
                </c:pt>
              </c:strCache>
            </c:strRef>
          </c:cat>
          <c:val>
            <c:numRef>
              <c:f>'Fig (9.2.22)'!$B$3:$B$5</c:f>
              <c:numCache>
                <c:formatCode>General</c:formatCode>
                <c:ptCount val="3"/>
                <c:pt idx="0">
                  <c:v>10</c:v>
                </c:pt>
                <c:pt idx="1">
                  <c:v>15</c:v>
                </c:pt>
                <c:pt idx="2">
                  <c:v>11</c:v>
                </c:pt>
              </c:numCache>
            </c:numRef>
          </c:val>
          <c:extLst>
            <c:ext xmlns:c16="http://schemas.microsoft.com/office/drawing/2014/chart" uri="{C3380CC4-5D6E-409C-BE32-E72D297353CC}">
              <c16:uniqueId val="{00000003-96B8-452E-BD96-DC2593E75484}"/>
            </c:ext>
          </c:extLst>
        </c:ser>
        <c:dLbls>
          <c:dLblPos val="outEnd"/>
          <c:showLegendKey val="0"/>
          <c:showVal val="1"/>
          <c:showCatName val="0"/>
          <c:showSerName val="0"/>
          <c:showPercent val="0"/>
          <c:showBubbleSize val="0"/>
        </c:dLbls>
        <c:gapWidth val="219"/>
        <c:axId val="391601968"/>
        <c:axId val="391602952"/>
      </c:barChart>
      <c:catAx>
        <c:axId val="39160196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1602952"/>
        <c:crosses val="autoZero"/>
        <c:auto val="1"/>
        <c:lblAlgn val="ctr"/>
        <c:lblOffset val="100"/>
        <c:noMultiLvlLbl val="0"/>
      </c:catAx>
      <c:valAx>
        <c:axId val="391602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Count</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16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241850985971"/>
          <c:y val="3.4004903813831304E-2"/>
          <c:w val="0.56365993894668209"/>
          <c:h val="0.93199019237233738"/>
        </c:manualLayout>
      </c:layout>
      <c:barChart>
        <c:barDir val="bar"/>
        <c:grouping val="percentStacked"/>
        <c:varyColors val="0"/>
        <c:ser>
          <c:idx val="0"/>
          <c:order val="0"/>
          <c:tx>
            <c:strRef>
              <c:f>'Plots - 9.6.22'!$B$1</c:f>
              <c:strCache>
                <c:ptCount val="1"/>
                <c:pt idx="0">
                  <c:v>Buffer</c:v>
                </c:pt>
              </c:strCache>
            </c:strRef>
          </c:tx>
          <c:spPr>
            <a:noFill/>
            <a:ln>
              <a:noFill/>
            </a:ln>
            <a:effectLst/>
          </c:spPr>
          <c:invertIfNegative val="0"/>
          <c:cat>
            <c:strRef>
              <c:f>'Plots - 9.6.22'!$A$2:$A$5</c:f>
              <c:strCache>
                <c:ptCount val="4"/>
                <c:pt idx="0">
                  <c:v>Including Diné cultural beliefs</c:v>
                </c:pt>
                <c:pt idx="1">
                  <c:v>Involving community members in the research process</c:v>
                </c:pt>
                <c:pt idx="2">
                  <c:v>Being transparent about the research plan</c:v>
                </c:pt>
                <c:pt idx="3">
                  <c:v>Building trust with the community</c:v>
                </c:pt>
              </c:strCache>
            </c:strRef>
          </c:cat>
          <c:val>
            <c:numRef>
              <c:f>'Plots - 9.6.22'!$B$2:$B$5</c:f>
              <c:numCache>
                <c:formatCode>0%</c:formatCode>
                <c:ptCount val="4"/>
                <c:pt idx="0">
                  <c:v>0.6875</c:v>
                </c:pt>
                <c:pt idx="1">
                  <c:v>0.625</c:v>
                </c:pt>
                <c:pt idx="2">
                  <c:v>0.4375</c:v>
                </c:pt>
                <c:pt idx="3">
                  <c:v>0.25</c:v>
                </c:pt>
              </c:numCache>
            </c:numRef>
          </c:val>
          <c:extLst>
            <c:ext xmlns:c16="http://schemas.microsoft.com/office/drawing/2014/chart" uri="{C3380CC4-5D6E-409C-BE32-E72D297353CC}">
              <c16:uniqueId val="{00000000-39BD-4B1A-A454-D75ECD4696DC}"/>
            </c:ext>
          </c:extLst>
        </c:ser>
        <c:ser>
          <c:idx val="1"/>
          <c:order val="1"/>
          <c:tx>
            <c:strRef>
              <c:f>'Plots - 9.6.22'!$C$1</c:f>
              <c:strCache>
                <c:ptCount val="1"/>
                <c:pt idx="0">
                  <c:v>Most Important</c:v>
                </c:pt>
              </c:strCache>
            </c:strRef>
          </c:tx>
          <c:spPr>
            <a:solidFill>
              <a:srgbClr val="8BB8E8"/>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- 9.6.22'!$A$2:$A$5</c:f>
              <c:strCache>
                <c:ptCount val="4"/>
                <c:pt idx="0">
                  <c:v>Including Diné cultural beliefs</c:v>
                </c:pt>
                <c:pt idx="1">
                  <c:v>Involving community members in the research process</c:v>
                </c:pt>
                <c:pt idx="2">
                  <c:v>Being transparent about the research plan</c:v>
                </c:pt>
                <c:pt idx="3">
                  <c:v>Building trust with the community</c:v>
                </c:pt>
              </c:strCache>
            </c:strRef>
          </c:cat>
          <c:val>
            <c:numRef>
              <c:f>'Plots - 9.6.22'!$C$2:$C$5</c:f>
              <c:numCache>
                <c:formatCode>0%</c:formatCode>
                <c:ptCount val="4"/>
                <c:pt idx="0">
                  <c:v>9.375E-2</c:v>
                </c:pt>
                <c:pt idx="1">
                  <c:v>0.125</c:v>
                </c:pt>
                <c:pt idx="2">
                  <c:v>0.25</c:v>
                </c:pt>
                <c:pt idx="3">
                  <c:v>0.53125</c:v>
                </c:pt>
              </c:numCache>
            </c:numRef>
          </c:val>
          <c:extLst>
            <c:ext xmlns:c16="http://schemas.microsoft.com/office/drawing/2014/chart" uri="{C3380CC4-5D6E-409C-BE32-E72D297353CC}">
              <c16:uniqueId val="{00000001-39BD-4B1A-A454-D75ECD4696DC}"/>
            </c:ext>
          </c:extLst>
        </c:ser>
        <c:ser>
          <c:idx val="2"/>
          <c:order val="2"/>
          <c:tx>
            <c:strRef>
              <c:f>'Plots - 9.6.22'!$D$1</c:f>
              <c:strCache>
                <c:ptCount val="1"/>
                <c:pt idx="0">
                  <c:v>2</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- 9.6.22'!$A$2:$A$5</c:f>
              <c:strCache>
                <c:ptCount val="4"/>
                <c:pt idx="0">
                  <c:v>Including Diné cultural beliefs</c:v>
                </c:pt>
                <c:pt idx="1">
                  <c:v>Involving community members in the research process</c:v>
                </c:pt>
                <c:pt idx="2">
                  <c:v>Being transparent about the research plan</c:v>
                </c:pt>
                <c:pt idx="3">
                  <c:v>Building trust with the community</c:v>
                </c:pt>
              </c:strCache>
            </c:strRef>
          </c:cat>
          <c:val>
            <c:numRef>
              <c:f>'Plots - 9.6.22'!$D$2:$D$5</c:f>
              <c:numCache>
                <c:formatCode>0%</c:formatCode>
                <c:ptCount val="4"/>
                <c:pt idx="0">
                  <c:v>0.21875</c:v>
                </c:pt>
                <c:pt idx="1">
                  <c:v>0.25</c:v>
                </c:pt>
                <c:pt idx="2">
                  <c:v>0.3125</c:v>
                </c:pt>
                <c:pt idx="3">
                  <c:v>0.21875</c:v>
                </c:pt>
              </c:numCache>
            </c:numRef>
          </c:val>
          <c:extLst>
            <c:ext xmlns:c16="http://schemas.microsoft.com/office/drawing/2014/chart" uri="{C3380CC4-5D6E-409C-BE32-E72D297353CC}">
              <c16:uniqueId val="{00000002-39BD-4B1A-A454-D75ECD4696DC}"/>
            </c:ext>
          </c:extLst>
        </c:ser>
        <c:ser>
          <c:idx val="3"/>
          <c:order val="3"/>
          <c:tx>
            <c:strRef>
              <c:f>'Plots - 9.6.22'!$E$1</c:f>
              <c:strCache>
                <c:ptCount val="1"/>
                <c:pt idx="0">
                  <c:v>3</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- 9.6.22'!$A$2:$A$5</c:f>
              <c:strCache>
                <c:ptCount val="4"/>
                <c:pt idx="0">
                  <c:v>Including Diné cultural beliefs</c:v>
                </c:pt>
                <c:pt idx="1">
                  <c:v>Involving community members in the research process</c:v>
                </c:pt>
                <c:pt idx="2">
                  <c:v>Being transparent about the research plan</c:v>
                </c:pt>
                <c:pt idx="3">
                  <c:v>Building trust with the community</c:v>
                </c:pt>
              </c:strCache>
            </c:strRef>
          </c:cat>
          <c:val>
            <c:numRef>
              <c:f>'Plots - 9.6.22'!$E$2:$E$5</c:f>
              <c:numCache>
                <c:formatCode>0%</c:formatCode>
                <c:ptCount val="4"/>
                <c:pt idx="0">
                  <c:v>0.1875</c:v>
                </c:pt>
                <c:pt idx="1">
                  <c:v>0.28125</c:v>
                </c:pt>
                <c:pt idx="2">
                  <c:v>0.28125</c:v>
                </c:pt>
                <c:pt idx="3">
                  <c:v>0.25</c:v>
                </c:pt>
              </c:numCache>
            </c:numRef>
          </c:val>
          <c:extLst>
            <c:ext xmlns:c16="http://schemas.microsoft.com/office/drawing/2014/chart" uri="{C3380CC4-5D6E-409C-BE32-E72D297353CC}">
              <c16:uniqueId val="{00000003-39BD-4B1A-A454-D75ECD4696DC}"/>
            </c:ext>
          </c:extLst>
        </c:ser>
        <c:ser>
          <c:idx val="4"/>
          <c:order val="4"/>
          <c:tx>
            <c:strRef>
              <c:f>'Plots - 9.6.22'!$F$1</c:f>
              <c:strCache>
                <c:ptCount val="1"/>
                <c:pt idx="0">
                  <c:v>Least Important</c:v>
                </c:pt>
              </c:strCache>
            </c:strRef>
          </c:tx>
          <c:spPr>
            <a:solidFill>
              <a:schemeClr val="accent2">
                <a:lumMod val="60000"/>
                <a:lumOff val="4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39BD-4B1A-A454-D75ECD4696D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- 9.6.22'!$A$2:$A$5</c:f>
              <c:strCache>
                <c:ptCount val="4"/>
                <c:pt idx="0">
                  <c:v>Including Diné cultural beliefs</c:v>
                </c:pt>
                <c:pt idx="1">
                  <c:v>Involving community members in the research process</c:v>
                </c:pt>
                <c:pt idx="2">
                  <c:v>Being transparent about the research plan</c:v>
                </c:pt>
                <c:pt idx="3">
                  <c:v>Building trust with the community</c:v>
                </c:pt>
              </c:strCache>
            </c:strRef>
          </c:cat>
          <c:val>
            <c:numRef>
              <c:f>'Plots - 9.6.22'!$F$2:$F$5</c:f>
              <c:numCache>
                <c:formatCode>0%</c:formatCode>
                <c:ptCount val="4"/>
                <c:pt idx="0">
                  <c:v>0.5</c:v>
                </c:pt>
                <c:pt idx="1">
                  <c:v>0.34375</c:v>
                </c:pt>
                <c:pt idx="2">
                  <c:v>0.15625</c:v>
                </c:pt>
                <c:pt idx="3">
                  <c:v>0</c:v>
                </c:pt>
              </c:numCache>
            </c:numRef>
          </c:val>
          <c:extLst>
            <c:ext xmlns:c16="http://schemas.microsoft.com/office/drawing/2014/chart" uri="{C3380CC4-5D6E-409C-BE32-E72D297353CC}">
              <c16:uniqueId val="{00000005-39BD-4B1A-A454-D75ECD4696DC}"/>
            </c:ext>
          </c:extLst>
        </c:ser>
        <c:ser>
          <c:idx val="5"/>
          <c:order val="5"/>
          <c:tx>
            <c:strRef>
              <c:f>'Plots - 9.6.22'!$G$1</c:f>
              <c:strCache>
                <c:ptCount val="1"/>
                <c:pt idx="0">
                  <c:v>Buffer</c:v>
                </c:pt>
              </c:strCache>
            </c:strRef>
          </c:tx>
          <c:spPr>
            <a:solidFill>
              <a:sysClr val="window" lastClr="FFFFFF"/>
            </a:solidFill>
            <a:ln>
              <a:noFill/>
            </a:ln>
            <a:effectLst/>
          </c:spPr>
          <c:invertIfNegative val="0"/>
          <c:cat>
            <c:strRef>
              <c:f>'Plots - 9.6.22'!$A$2:$A$5</c:f>
              <c:strCache>
                <c:ptCount val="4"/>
                <c:pt idx="0">
                  <c:v>Including Diné cultural beliefs</c:v>
                </c:pt>
                <c:pt idx="1">
                  <c:v>Involving community members in the research process</c:v>
                </c:pt>
                <c:pt idx="2">
                  <c:v>Being transparent about the research plan</c:v>
                </c:pt>
                <c:pt idx="3">
                  <c:v>Building trust with the community</c:v>
                </c:pt>
              </c:strCache>
            </c:strRef>
          </c:cat>
          <c:val>
            <c:numRef>
              <c:f>'Plots - 9.6.22'!$G$2:$G$5</c:f>
              <c:numCache>
                <c:formatCode>0%</c:formatCode>
                <c:ptCount val="4"/>
                <c:pt idx="0">
                  <c:v>0.3125</c:v>
                </c:pt>
                <c:pt idx="1">
                  <c:v>0.375</c:v>
                </c:pt>
                <c:pt idx="2">
                  <c:v>0.5625</c:v>
                </c:pt>
                <c:pt idx="3">
                  <c:v>0.75</c:v>
                </c:pt>
              </c:numCache>
            </c:numRef>
          </c:val>
          <c:extLst>
            <c:ext xmlns:c16="http://schemas.microsoft.com/office/drawing/2014/chart" uri="{C3380CC4-5D6E-409C-BE32-E72D297353CC}">
              <c16:uniqueId val="{00000006-39BD-4B1A-A454-D75ECD4696DC}"/>
            </c:ext>
          </c:extLst>
        </c:ser>
        <c:dLbls>
          <c:showLegendKey val="0"/>
          <c:showVal val="0"/>
          <c:showCatName val="0"/>
          <c:showSerName val="0"/>
          <c:showPercent val="0"/>
          <c:showBubbleSize val="0"/>
        </c:dLbls>
        <c:gapWidth val="150"/>
        <c:overlap val="100"/>
        <c:axId val="2083790751"/>
        <c:axId val="2083784927"/>
      </c:barChart>
      <c:catAx>
        <c:axId val="2083790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3784927"/>
        <c:crosses val="autoZero"/>
        <c:auto val="1"/>
        <c:lblAlgn val="ctr"/>
        <c:lblOffset val="100"/>
        <c:noMultiLvlLbl val="0"/>
      </c:catAx>
      <c:valAx>
        <c:axId val="2083784927"/>
        <c:scaling>
          <c:orientation val="minMax"/>
          <c:max val="0.8"/>
          <c:min val="0.1"/>
        </c:scaling>
        <c:delete val="1"/>
        <c:axPos val="b"/>
        <c:numFmt formatCode="0%" sourceLinked="1"/>
        <c:majorTickMark val="none"/>
        <c:minorTickMark val="none"/>
        <c:tickLblPos val="nextTo"/>
        <c:crossAx val="2083790751"/>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5D413-1238-4207-8671-3A4D6C2704D9}" type="doc">
      <dgm:prSet loTypeId="urn:microsoft.com/office/officeart/2005/8/layout/process1" loCatId="process" qsTypeId="urn:microsoft.com/office/officeart/2005/8/quickstyle/simple1" qsCatId="simple" csTypeId="urn:microsoft.com/office/officeart/2005/8/colors/accent1_2" csCatId="accent1" phldr="1"/>
      <dgm:spPr/>
    </dgm:pt>
    <dgm:pt modelId="{37AF6F8C-56EC-43B3-AE1E-2DCD9123D515}">
      <dgm:prSet phldrT="[Text]" custT="1"/>
      <dgm:spPr>
        <a:solidFill>
          <a:srgbClr val="8BB8E8"/>
        </a:solidFill>
      </dgm:spPr>
      <dgm:t>
        <a:bodyPr/>
        <a:lstStyle/>
        <a:p>
          <a:r>
            <a:rPr lang="en-US" sz="2000" b="1" dirty="0">
              <a:solidFill>
                <a:schemeClr val="tx1"/>
              </a:solidFill>
            </a:rPr>
            <a:t>Online survey</a:t>
          </a:r>
        </a:p>
      </dgm:t>
    </dgm:pt>
    <dgm:pt modelId="{75232711-9118-48C0-BC22-32F7120813B1}" type="parTrans" cxnId="{47599A13-0034-4FF8-8FFA-E5287498E53F}">
      <dgm:prSet/>
      <dgm:spPr/>
      <dgm:t>
        <a:bodyPr/>
        <a:lstStyle/>
        <a:p>
          <a:endParaRPr lang="en-US" sz="2000"/>
        </a:p>
      </dgm:t>
    </dgm:pt>
    <dgm:pt modelId="{4DC00E96-20AB-4E99-BEC1-05C4C4016E6F}" type="sibTrans" cxnId="{47599A13-0034-4FF8-8FFA-E5287498E53F}">
      <dgm:prSet custT="1"/>
      <dgm:spPr>
        <a:solidFill>
          <a:srgbClr val="CFB87C"/>
        </a:solidFill>
      </dgm:spPr>
      <dgm:t>
        <a:bodyPr/>
        <a:lstStyle/>
        <a:p>
          <a:endParaRPr lang="en-US" sz="1800"/>
        </a:p>
      </dgm:t>
    </dgm:pt>
    <dgm:pt modelId="{0B41E66E-319D-4CFF-8AD4-3DEFD2C82C63}">
      <dgm:prSet phldrT="[Text]" custT="1"/>
      <dgm:spPr>
        <a:solidFill>
          <a:srgbClr val="8BB8E8"/>
        </a:solidFill>
      </dgm:spPr>
      <dgm:t>
        <a:bodyPr/>
        <a:lstStyle/>
        <a:p>
          <a:r>
            <a:rPr lang="en-US" sz="2000" b="1" dirty="0">
              <a:solidFill>
                <a:schemeClr val="tx1"/>
              </a:solidFill>
            </a:rPr>
            <a:t>Recruitment</a:t>
          </a:r>
        </a:p>
      </dgm:t>
    </dgm:pt>
    <dgm:pt modelId="{B2214BD0-B91B-4DF9-B90E-8401A255C7AD}" type="parTrans" cxnId="{A483FF86-8DE9-49EC-949E-17174C4D0C03}">
      <dgm:prSet/>
      <dgm:spPr/>
      <dgm:t>
        <a:bodyPr/>
        <a:lstStyle/>
        <a:p>
          <a:endParaRPr lang="en-US" sz="2000"/>
        </a:p>
      </dgm:t>
    </dgm:pt>
    <dgm:pt modelId="{618600EE-03AD-42B2-BF12-1A9B132B657B}" type="sibTrans" cxnId="{A483FF86-8DE9-49EC-949E-17174C4D0C03}">
      <dgm:prSet custT="1"/>
      <dgm:spPr>
        <a:solidFill>
          <a:srgbClr val="CFB87C"/>
        </a:solidFill>
      </dgm:spPr>
      <dgm:t>
        <a:bodyPr/>
        <a:lstStyle/>
        <a:p>
          <a:endParaRPr lang="en-US" sz="1800"/>
        </a:p>
      </dgm:t>
    </dgm:pt>
    <dgm:pt modelId="{6905F9C8-007F-4F3D-B29C-8E6863C8814A}">
      <dgm:prSet phldrT="[Text]" custT="1"/>
      <dgm:spPr>
        <a:solidFill>
          <a:srgbClr val="8BB8E8"/>
        </a:solidFill>
      </dgm:spPr>
      <dgm:t>
        <a:bodyPr/>
        <a:lstStyle/>
        <a:p>
          <a:r>
            <a:rPr lang="en-US" sz="2000" b="1" dirty="0">
              <a:solidFill>
                <a:schemeClr val="tx1"/>
              </a:solidFill>
            </a:rPr>
            <a:t>Analysis</a:t>
          </a:r>
        </a:p>
      </dgm:t>
    </dgm:pt>
    <dgm:pt modelId="{3D4D831F-C41D-4770-A88C-5B81BB06EF54}" type="parTrans" cxnId="{D1A4A4F2-C91C-46C9-BCB5-42F97BD853F0}">
      <dgm:prSet/>
      <dgm:spPr/>
      <dgm:t>
        <a:bodyPr/>
        <a:lstStyle/>
        <a:p>
          <a:endParaRPr lang="en-US" sz="2000"/>
        </a:p>
      </dgm:t>
    </dgm:pt>
    <dgm:pt modelId="{29AA8EC9-BBA9-406D-ABE2-E704B8AFAC06}" type="sibTrans" cxnId="{D1A4A4F2-C91C-46C9-BCB5-42F97BD853F0}">
      <dgm:prSet/>
      <dgm:spPr/>
      <dgm:t>
        <a:bodyPr/>
        <a:lstStyle/>
        <a:p>
          <a:endParaRPr lang="en-US" sz="2000"/>
        </a:p>
      </dgm:t>
    </dgm:pt>
    <dgm:pt modelId="{1CA89880-BD84-4550-B49A-63BC9F1BB3BB}" type="pres">
      <dgm:prSet presAssocID="{3DB5D413-1238-4207-8671-3A4D6C2704D9}" presName="Name0" presStyleCnt="0">
        <dgm:presLayoutVars>
          <dgm:dir/>
          <dgm:resizeHandles val="exact"/>
        </dgm:presLayoutVars>
      </dgm:prSet>
      <dgm:spPr/>
    </dgm:pt>
    <dgm:pt modelId="{C6FC79D6-ECAF-4D22-AB4C-EBDBDE63B02F}" type="pres">
      <dgm:prSet presAssocID="{37AF6F8C-56EC-43B3-AE1E-2DCD9123D515}" presName="node" presStyleLbl="node1" presStyleIdx="0" presStyleCnt="3">
        <dgm:presLayoutVars>
          <dgm:bulletEnabled val="1"/>
        </dgm:presLayoutVars>
      </dgm:prSet>
      <dgm:spPr/>
    </dgm:pt>
    <dgm:pt modelId="{EA97A950-087C-41C7-B4B0-34A8DF048A49}" type="pres">
      <dgm:prSet presAssocID="{4DC00E96-20AB-4E99-BEC1-05C4C4016E6F}" presName="sibTrans" presStyleLbl="sibTrans2D1" presStyleIdx="0" presStyleCnt="2"/>
      <dgm:spPr/>
    </dgm:pt>
    <dgm:pt modelId="{F925D630-1992-4D49-B0E5-BD9B97CA6F8C}" type="pres">
      <dgm:prSet presAssocID="{4DC00E96-20AB-4E99-BEC1-05C4C4016E6F}" presName="connectorText" presStyleLbl="sibTrans2D1" presStyleIdx="0" presStyleCnt="2"/>
      <dgm:spPr/>
    </dgm:pt>
    <dgm:pt modelId="{1BE7C080-0A37-40E1-912A-E6976E454A34}" type="pres">
      <dgm:prSet presAssocID="{0B41E66E-319D-4CFF-8AD4-3DEFD2C82C63}" presName="node" presStyleLbl="node1" presStyleIdx="1" presStyleCnt="3">
        <dgm:presLayoutVars>
          <dgm:bulletEnabled val="1"/>
        </dgm:presLayoutVars>
      </dgm:prSet>
      <dgm:spPr/>
    </dgm:pt>
    <dgm:pt modelId="{9CD85151-9FB6-4FAE-ABD2-A372CE2B5739}" type="pres">
      <dgm:prSet presAssocID="{618600EE-03AD-42B2-BF12-1A9B132B657B}" presName="sibTrans" presStyleLbl="sibTrans2D1" presStyleIdx="1" presStyleCnt="2"/>
      <dgm:spPr/>
    </dgm:pt>
    <dgm:pt modelId="{C665E6C3-E2D1-44B3-8FC5-9589ABF26CD2}" type="pres">
      <dgm:prSet presAssocID="{618600EE-03AD-42B2-BF12-1A9B132B657B}" presName="connectorText" presStyleLbl="sibTrans2D1" presStyleIdx="1" presStyleCnt="2"/>
      <dgm:spPr/>
    </dgm:pt>
    <dgm:pt modelId="{BE7F6578-62F9-4E42-88A8-E1524DABAB5A}" type="pres">
      <dgm:prSet presAssocID="{6905F9C8-007F-4F3D-B29C-8E6863C8814A}" presName="node" presStyleLbl="node1" presStyleIdx="2" presStyleCnt="3">
        <dgm:presLayoutVars>
          <dgm:bulletEnabled val="1"/>
        </dgm:presLayoutVars>
      </dgm:prSet>
      <dgm:spPr/>
    </dgm:pt>
  </dgm:ptLst>
  <dgm:cxnLst>
    <dgm:cxn modelId="{47599A13-0034-4FF8-8FFA-E5287498E53F}" srcId="{3DB5D413-1238-4207-8671-3A4D6C2704D9}" destId="{37AF6F8C-56EC-43B3-AE1E-2DCD9123D515}" srcOrd="0" destOrd="0" parTransId="{75232711-9118-48C0-BC22-32F7120813B1}" sibTransId="{4DC00E96-20AB-4E99-BEC1-05C4C4016E6F}"/>
    <dgm:cxn modelId="{BCFFEA2F-8064-464A-B45C-E73E43D8C13C}" type="presOf" srcId="{618600EE-03AD-42B2-BF12-1A9B132B657B}" destId="{C665E6C3-E2D1-44B3-8FC5-9589ABF26CD2}" srcOrd="1" destOrd="0" presId="urn:microsoft.com/office/officeart/2005/8/layout/process1"/>
    <dgm:cxn modelId="{8F44DF5C-3984-4410-BB24-2BF02862D4ED}" type="presOf" srcId="{618600EE-03AD-42B2-BF12-1A9B132B657B}" destId="{9CD85151-9FB6-4FAE-ABD2-A372CE2B5739}" srcOrd="0" destOrd="0" presId="urn:microsoft.com/office/officeart/2005/8/layout/process1"/>
    <dgm:cxn modelId="{28605267-BA2E-48E8-A555-E88D8DF575BF}" type="presOf" srcId="{6905F9C8-007F-4F3D-B29C-8E6863C8814A}" destId="{BE7F6578-62F9-4E42-88A8-E1524DABAB5A}" srcOrd="0" destOrd="0" presId="urn:microsoft.com/office/officeart/2005/8/layout/process1"/>
    <dgm:cxn modelId="{528AA94D-6C80-4C97-AA96-DBDAE2C58E8E}" type="presOf" srcId="{3DB5D413-1238-4207-8671-3A4D6C2704D9}" destId="{1CA89880-BD84-4550-B49A-63BC9F1BB3BB}" srcOrd="0" destOrd="0" presId="urn:microsoft.com/office/officeart/2005/8/layout/process1"/>
    <dgm:cxn modelId="{A483FF86-8DE9-49EC-949E-17174C4D0C03}" srcId="{3DB5D413-1238-4207-8671-3A4D6C2704D9}" destId="{0B41E66E-319D-4CFF-8AD4-3DEFD2C82C63}" srcOrd="1" destOrd="0" parTransId="{B2214BD0-B91B-4DF9-B90E-8401A255C7AD}" sibTransId="{618600EE-03AD-42B2-BF12-1A9B132B657B}"/>
    <dgm:cxn modelId="{FDFCCD93-326F-4CA2-98B7-AFAC8FBE8FB9}" type="presOf" srcId="{4DC00E96-20AB-4E99-BEC1-05C4C4016E6F}" destId="{EA97A950-087C-41C7-B4B0-34A8DF048A49}" srcOrd="0" destOrd="0" presId="urn:microsoft.com/office/officeart/2005/8/layout/process1"/>
    <dgm:cxn modelId="{142CD9D7-ABDD-4A9F-ABA4-403E376438C8}" type="presOf" srcId="{4DC00E96-20AB-4E99-BEC1-05C4C4016E6F}" destId="{F925D630-1992-4D49-B0E5-BD9B97CA6F8C}" srcOrd="1" destOrd="0" presId="urn:microsoft.com/office/officeart/2005/8/layout/process1"/>
    <dgm:cxn modelId="{97185AED-0B9F-4E0D-BB45-4374E4E42760}" type="presOf" srcId="{37AF6F8C-56EC-43B3-AE1E-2DCD9123D515}" destId="{C6FC79D6-ECAF-4D22-AB4C-EBDBDE63B02F}" srcOrd="0" destOrd="0" presId="urn:microsoft.com/office/officeart/2005/8/layout/process1"/>
    <dgm:cxn modelId="{BE783EEE-6FE9-4743-BF28-3498357F2454}" type="presOf" srcId="{0B41E66E-319D-4CFF-8AD4-3DEFD2C82C63}" destId="{1BE7C080-0A37-40E1-912A-E6976E454A34}" srcOrd="0" destOrd="0" presId="urn:microsoft.com/office/officeart/2005/8/layout/process1"/>
    <dgm:cxn modelId="{D1A4A4F2-C91C-46C9-BCB5-42F97BD853F0}" srcId="{3DB5D413-1238-4207-8671-3A4D6C2704D9}" destId="{6905F9C8-007F-4F3D-B29C-8E6863C8814A}" srcOrd="2" destOrd="0" parTransId="{3D4D831F-C41D-4770-A88C-5B81BB06EF54}" sibTransId="{29AA8EC9-BBA9-406D-ABE2-E704B8AFAC06}"/>
    <dgm:cxn modelId="{00903070-0F48-4A1B-9C0A-FBCF6529434C}" type="presParOf" srcId="{1CA89880-BD84-4550-B49A-63BC9F1BB3BB}" destId="{C6FC79D6-ECAF-4D22-AB4C-EBDBDE63B02F}" srcOrd="0" destOrd="0" presId="urn:microsoft.com/office/officeart/2005/8/layout/process1"/>
    <dgm:cxn modelId="{55999764-0835-41EB-B8B0-9C5EDB35FD35}" type="presParOf" srcId="{1CA89880-BD84-4550-B49A-63BC9F1BB3BB}" destId="{EA97A950-087C-41C7-B4B0-34A8DF048A49}" srcOrd="1" destOrd="0" presId="urn:microsoft.com/office/officeart/2005/8/layout/process1"/>
    <dgm:cxn modelId="{7F72F114-1B3C-4DA6-A8F2-557BEA27017A}" type="presParOf" srcId="{EA97A950-087C-41C7-B4B0-34A8DF048A49}" destId="{F925D630-1992-4D49-B0E5-BD9B97CA6F8C}" srcOrd="0" destOrd="0" presId="urn:microsoft.com/office/officeart/2005/8/layout/process1"/>
    <dgm:cxn modelId="{6B692650-6E14-4C52-A21E-D899E1AC35DE}" type="presParOf" srcId="{1CA89880-BD84-4550-B49A-63BC9F1BB3BB}" destId="{1BE7C080-0A37-40E1-912A-E6976E454A34}" srcOrd="2" destOrd="0" presId="urn:microsoft.com/office/officeart/2005/8/layout/process1"/>
    <dgm:cxn modelId="{2556308F-6A62-4240-AAA1-A76E97FA2419}" type="presParOf" srcId="{1CA89880-BD84-4550-B49A-63BC9F1BB3BB}" destId="{9CD85151-9FB6-4FAE-ABD2-A372CE2B5739}" srcOrd="3" destOrd="0" presId="urn:microsoft.com/office/officeart/2005/8/layout/process1"/>
    <dgm:cxn modelId="{1C222CDE-3DE8-4B0A-BAD3-5283813B632A}" type="presParOf" srcId="{9CD85151-9FB6-4FAE-ABD2-A372CE2B5739}" destId="{C665E6C3-E2D1-44B3-8FC5-9589ABF26CD2}" srcOrd="0" destOrd="0" presId="urn:microsoft.com/office/officeart/2005/8/layout/process1"/>
    <dgm:cxn modelId="{8BFBF871-C807-4F79-A6B7-B17A7DF4BB02}" type="presParOf" srcId="{1CA89880-BD84-4550-B49A-63BC9F1BB3BB}" destId="{BE7F6578-62F9-4E42-88A8-E1524DABAB5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C79D6-ECAF-4D22-AB4C-EBDBDE63B02F}">
      <dsp:nvSpPr>
        <dsp:cNvPr id="0" name=""/>
        <dsp:cNvSpPr/>
      </dsp:nvSpPr>
      <dsp:spPr>
        <a:xfrm>
          <a:off x="9242" y="593106"/>
          <a:ext cx="2762398" cy="1657439"/>
        </a:xfrm>
        <a:prstGeom prst="roundRect">
          <a:avLst>
            <a:gd name="adj" fmla="val 10000"/>
          </a:avLst>
        </a:prstGeom>
        <a:solidFill>
          <a:srgbClr val="8BB8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Online survey</a:t>
          </a:r>
        </a:p>
      </dsp:txBody>
      <dsp:txXfrm>
        <a:off x="57787" y="641651"/>
        <a:ext cx="2665308" cy="1560349"/>
      </dsp:txXfrm>
    </dsp:sp>
    <dsp:sp modelId="{EA97A950-087C-41C7-B4B0-34A8DF048A49}">
      <dsp:nvSpPr>
        <dsp:cNvPr id="0" name=""/>
        <dsp:cNvSpPr/>
      </dsp:nvSpPr>
      <dsp:spPr>
        <a:xfrm>
          <a:off x="3047880" y="1079288"/>
          <a:ext cx="585628" cy="685074"/>
        </a:xfrm>
        <a:prstGeom prst="rightArrow">
          <a:avLst>
            <a:gd name="adj1" fmla="val 60000"/>
            <a:gd name="adj2" fmla="val 50000"/>
          </a:avLst>
        </a:prstGeom>
        <a:solidFill>
          <a:srgbClr val="CFB87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047880" y="1216303"/>
        <a:ext cx="409940" cy="411044"/>
      </dsp:txXfrm>
    </dsp:sp>
    <dsp:sp modelId="{1BE7C080-0A37-40E1-912A-E6976E454A34}">
      <dsp:nvSpPr>
        <dsp:cNvPr id="0" name=""/>
        <dsp:cNvSpPr/>
      </dsp:nvSpPr>
      <dsp:spPr>
        <a:xfrm>
          <a:off x="3876600" y="593106"/>
          <a:ext cx="2762398" cy="1657439"/>
        </a:xfrm>
        <a:prstGeom prst="roundRect">
          <a:avLst>
            <a:gd name="adj" fmla="val 10000"/>
          </a:avLst>
        </a:prstGeom>
        <a:solidFill>
          <a:srgbClr val="8BB8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Recruitment</a:t>
          </a:r>
        </a:p>
      </dsp:txBody>
      <dsp:txXfrm>
        <a:off x="3925145" y="641651"/>
        <a:ext cx="2665308" cy="1560349"/>
      </dsp:txXfrm>
    </dsp:sp>
    <dsp:sp modelId="{9CD85151-9FB6-4FAE-ABD2-A372CE2B5739}">
      <dsp:nvSpPr>
        <dsp:cNvPr id="0" name=""/>
        <dsp:cNvSpPr/>
      </dsp:nvSpPr>
      <dsp:spPr>
        <a:xfrm>
          <a:off x="6915239" y="1079288"/>
          <a:ext cx="585628" cy="685074"/>
        </a:xfrm>
        <a:prstGeom prst="rightArrow">
          <a:avLst>
            <a:gd name="adj1" fmla="val 60000"/>
            <a:gd name="adj2" fmla="val 50000"/>
          </a:avLst>
        </a:prstGeom>
        <a:solidFill>
          <a:srgbClr val="CFB87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915239" y="1216303"/>
        <a:ext cx="409940" cy="411044"/>
      </dsp:txXfrm>
    </dsp:sp>
    <dsp:sp modelId="{BE7F6578-62F9-4E42-88A8-E1524DABAB5A}">
      <dsp:nvSpPr>
        <dsp:cNvPr id="0" name=""/>
        <dsp:cNvSpPr/>
      </dsp:nvSpPr>
      <dsp:spPr>
        <a:xfrm>
          <a:off x="7743958" y="593106"/>
          <a:ext cx="2762398" cy="1657439"/>
        </a:xfrm>
        <a:prstGeom prst="roundRect">
          <a:avLst>
            <a:gd name="adj" fmla="val 10000"/>
          </a:avLst>
        </a:prstGeom>
        <a:solidFill>
          <a:srgbClr val="8BB8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Analysis</a:t>
          </a:r>
        </a:p>
      </dsp:txBody>
      <dsp:txXfrm>
        <a:off x="7792503" y="641651"/>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1D5EC-6FD2-499E-BC38-DDFF9D8315F4}" type="datetimeFigureOut">
              <a:rPr lang="en-US" smtClean="0"/>
              <a:t>11/16/2022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28B37DB-C4F4-4166-BB2E-EFBEC50E9EB9}" type="slidenum">
              <a:rPr lang="en-US" smtClean="0"/>
              <a:t>‹#›</a:t>
            </a:fld>
            <a:endParaRPr lang="en-US"/>
          </a:p>
        </p:txBody>
      </p:sp>
    </p:spTree>
    <p:extLst>
      <p:ext uri="{BB962C8B-B14F-4D97-AF65-F5344CB8AC3E}">
        <p14:creationId xmlns:p14="http://schemas.microsoft.com/office/powerpoint/2010/main" val="7551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everyone, my name is Carissa Sherman. I am a PhD student in the human medical genetics and genomics program at the University of Colorado Anschutz Medical Campus. I am happy to be here today.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will be presenting on my project, “Examining Perspectives of Researchers Regarding Genetic Research on the Navajo Nation.”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Navajo Nation is located within the four-corners region of the US. The photo below is from Ganado, Arizona where my grandma lives. I would like to take the time to introduce myself in Navajo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self]. We introduce our clans and where our family is from to build and connect to our community.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great to be a part of a project relevant and working with my community. This project is also a part of a larger effort, “Perspectives on Genetic Research in the Navajo Nation,” led by co-PIs, Drs. Claw and Garrison. </a:t>
            </a:r>
          </a:p>
          <a:p>
            <a:pPr marL="181240" indent="-181240" defTabSz="966612">
              <a:buFont typeface="Arial" panose="020B0604020202020204" pitchFamily="34" charset="0"/>
              <a:buChar char="•"/>
              <a:defRPr/>
            </a:pPr>
            <a:endParaRPr lang="en-US" sz="13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8B37DB-C4F4-4166-BB2E-EFBEC50E9EB9}" type="slidenum">
              <a:rPr lang="en-US" smtClean="0"/>
              <a:t>1</a:t>
            </a:fld>
            <a:endParaRPr lang="en-US"/>
          </a:p>
        </p:txBody>
      </p:sp>
    </p:spTree>
    <p:extLst>
      <p:ext uri="{BB962C8B-B14F-4D97-AF65-F5344CB8AC3E}">
        <p14:creationId xmlns:p14="http://schemas.microsoft.com/office/powerpoint/2010/main" val="273606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looking at the demographic of researchers, or our participants, a majority were between the ages of 40 and 59, most (64%) identified as women, and a majority were White or of European descent followed by Navajo researchers. This helps to contextualize who are participants are.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8B37DB-C4F4-4166-BB2E-EFBEC50E9EB9}" type="slidenum">
              <a:rPr lang="en-US" smtClean="0"/>
              <a:t>10</a:t>
            </a:fld>
            <a:endParaRPr lang="en-US"/>
          </a:p>
        </p:txBody>
      </p:sp>
    </p:spTree>
    <p:extLst>
      <p:ext uri="{BB962C8B-B14F-4D97-AF65-F5344CB8AC3E}">
        <p14:creationId xmlns:p14="http://schemas.microsoft.com/office/powerpoint/2010/main" val="83673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wanted to gauge if researchers could foresee adding a genetics component to their projects. Here, we see a bar graph with the responses “Yes, Unsure, and No” with the count on the other axis. Most participants indicated that there were unsure at 42% followed by yes, 31%, and no at 28%. I also wanted to provide exemplary quotes to help us better understand the range: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“[Genetics] is needed to translate information about genes and sequences into knowledge about genetic susceptibility to disease…”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genetics is not my area of research/expertise, it would be an area to explore as it relates to childhood [AI/AN] obesity”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project is currently entirely anonymous and I would not want to add any component that would include identifying information.”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quotes provide data into some motivations of whether or not to add a genetics aspect into Navajo-IRB approved projects in a hypothetical manner.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of the factors that could influence whether or not to add a genetics component? </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Exploratory vs hypothesis testing = what kind of projects do we want to allow </a:t>
            </a:r>
            <a:r>
              <a:rPr lang="en-US" dirty="0">
                <a:sym typeface="Wingdings" panose="05000000000000000000" pitchFamily="2" charset="2"/>
              </a:rPr>
              <a:t> something that has more </a:t>
            </a:r>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11</a:t>
            </a:fld>
            <a:endParaRPr lang="en-US"/>
          </a:p>
        </p:txBody>
      </p:sp>
    </p:spTree>
    <p:extLst>
      <p:ext uri="{BB962C8B-B14F-4D97-AF65-F5344CB8AC3E}">
        <p14:creationId xmlns:p14="http://schemas.microsoft.com/office/powerpoint/2010/main" val="108433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here is an example of one benefit and one risk – although several more were identified.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potential benefit of including genetics, would be genetics is important for to improve potential health research. Here is a quote that exemplifies this theme: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possible that researching the specific needs for Navajo people could lead to better prevention and treatment.”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potential risk identified of including genetics highlighted the need to consider cultural values. A quote that exemplifies is: “Biggest potential risk is how this may contradict people's cultural values and belief systems”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identified how researchers perceive benefits and risks of genetic research, we also evaluated ethical considerations.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12</a:t>
            </a:fld>
            <a:endParaRPr lang="en-US"/>
          </a:p>
        </p:txBody>
      </p:sp>
    </p:spTree>
    <p:extLst>
      <p:ext uri="{BB962C8B-B14F-4D97-AF65-F5344CB8AC3E}">
        <p14:creationId xmlns:p14="http://schemas.microsoft.com/office/powerpoint/2010/main" val="157137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asked participants, “If the moratorium on genetic research ends, how important are each of the following aspects for doing research with the Navajo community?”</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section, we provided respondents 5 broad areas – but I am only showing two today, “Community Engagement” and “Dissemination of Results and data”. Each of these areas had 4 statements of ethical considerations that participants were asked to rank. These themes and statements were derived from a previous project. </a:t>
            </a:r>
          </a:p>
          <a:p>
            <a:pPr marL="181240" indent="-181240" defTabSz="966612">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13</a:t>
            </a:fld>
            <a:endParaRPr lang="en-US"/>
          </a:p>
        </p:txBody>
      </p:sp>
    </p:spTree>
    <p:extLst>
      <p:ext uri="{BB962C8B-B14F-4D97-AF65-F5344CB8AC3E}">
        <p14:creationId xmlns:p14="http://schemas.microsoft.com/office/powerpoint/2010/main" val="380696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range is from most important to least important.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However, if a statement is ranked as least important, this does not mean it isn’t important.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statements that people had to rank were “Building trust,” “Being transparent,” “Involving community members in the process,” and “Including Navajo cultural beliefs.” We can see the distributions of the rankings, and we can identify that “Building trust with the community is one of the most important considerations.” </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14</a:t>
            </a:fld>
            <a:endParaRPr lang="en-US"/>
          </a:p>
        </p:txBody>
      </p:sp>
    </p:spTree>
    <p:extLst>
      <p:ext uri="{BB962C8B-B14F-4D97-AF65-F5344CB8AC3E}">
        <p14:creationId xmlns:p14="http://schemas.microsoft.com/office/powerpoint/2010/main" val="3057722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is similar to the last. The ranking from most to least is shown here. The statements were: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“Giving presentations,” “Writing short reports in lay language,” “Publishing accurate and appropriate information,” and “sharing data with other researchers.” We can see some spread in the rankings, but “Giving presentations to the community arises as one of the most important considerations.” </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15</a:t>
            </a:fld>
            <a:endParaRPr lang="en-US"/>
          </a:p>
        </p:txBody>
      </p:sp>
    </p:spTree>
    <p:extLst>
      <p:ext uri="{BB962C8B-B14F-4D97-AF65-F5344CB8AC3E}">
        <p14:creationId xmlns:p14="http://schemas.microsoft.com/office/powerpoint/2010/main" val="47357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a:t>How it breaks down by demographics (whether or not see any trends) -&gt; including cultural beliefs</a:t>
            </a:r>
          </a:p>
          <a:p>
            <a:pPr marL="181240" indent="-181240" defTabSz="966612">
              <a:buFont typeface="Arial" panose="020B0604020202020204" pitchFamily="34" charset="0"/>
              <a:buChar char="•"/>
              <a:defRPr/>
            </a:pPr>
            <a:r>
              <a:rPr lang="en-US" dirty="0"/>
              <a:t>Colors around </a:t>
            </a:r>
          </a:p>
          <a:p>
            <a:pPr marL="181240" indent="-181240" defTabSz="966612">
              <a:buFont typeface="Arial" panose="020B0604020202020204" pitchFamily="34" charset="0"/>
              <a:buChar char="•"/>
              <a:defRPr/>
            </a:pPr>
            <a:r>
              <a:rPr lang="en-US" dirty="0"/>
              <a:t>Centering with alignment and switch colors of most and least important</a:t>
            </a:r>
          </a:p>
          <a:p>
            <a:pPr marL="664546" lvl="1" indent="-181240" defTabSz="966612">
              <a:buFont typeface="Arial" panose="020B0604020202020204" pitchFamily="34" charset="0"/>
              <a:buChar char="•"/>
              <a:defRPr/>
            </a:pPr>
            <a:r>
              <a:rPr lang="en-US" dirty="0"/>
              <a:t>Ends as darker colors </a:t>
            </a:r>
          </a:p>
          <a:p>
            <a:pPr marL="181240" indent="-181240">
              <a:buFont typeface="Arial" panose="020B0604020202020204" pitchFamily="34" charset="0"/>
              <a:buChar char="•"/>
            </a:pPr>
            <a:r>
              <a:rPr lang="en-US" dirty="0"/>
              <a:t>Because 3 individuals did not give demographic individual, max n = 33</a:t>
            </a:r>
          </a:p>
        </p:txBody>
      </p:sp>
      <p:sp>
        <p:nvSpPr>
          <p:cNvPr id="4" name="Slide Number Placeholder 3"/>
          <p:cNvSpPr>
            <a:spLocks noGrp="1"/>
          </p:cNvSpPr>
          <p:nvPr>
            <p:ph type="sldNum" sz="quarter" idx="5"/>
          </p:nvPr>
        </p:nvSpPr>
        <p:spPr/>
        <p:txBody>
          <a:bodyPr/>
          <a:lstStyle/>
          <a:p>
            <a:fld id="{D28B37DB-C4F4-4166-BB2E-EFBEC50E9EB9}" type="slidenum">
              <a:rPr lang="en-US" smtClean="0"/>
              <a:t>16</a:t>
            </a:fld>
            <a:endParaRPr lang="en-US"/>
          </a:p>
        </p:txBody>
      </p:sp>
    </p:spTree>
    <p:extLst>
      <p:ext uri="{BB962C8B-B14F-4D97-AF65-F5344CB8AC3E}">
        <p14:creationId xmlns:p14="http://schemas.microsoft.com/office/powerpoint/2010/main" val="416789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Think about the deliberations and how they had grouped (limitations/discussion of results) </a:t>
            </a:r>
          </a:p>
        </p:txBody>
      </p:sp>
      <p:sp>
        <p:nvSpPr>
          <p:cNvPr id="4" name="Slide Number Placeholder 3"/>
          <p:cNvSpPr>
            <a:spLocks noGrp="1"/>
          </p:cNvSpPr>
          <p:nvPr>
            <p:ph type="sldNum" sz="quarter" idx="5"/>
          </p:nvPr>
        </p:nvSpPr>
        <p:spPr/>
        <p:txBody>
          <a:bodyPr/>
          <a:lstStyle/>
          <a:p>
            <a:fld id="{D28B37DB-C4F4-4166-BB2E-EFBEC50E9EB9}" type="slidenum">
              <a:rPr lang="en-US" smtClean="0"/>
              <a:t>17</a:t>
            </a:fld>
            <a:endParaRPr lang="en-US"/>
          </a:p>
        </p:txBody>
      </p:sp>
    </p:spTree>
    <p:extLst>
      <p:ext uri="{BB962C8B-B14F-4D97-AF65-F5344CB8AC3E}">
        <p14:creationId xmlns:p14="http://schemas.microsoft.com/office/powerpoint/2010/main" val="382738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drawing to a conclusion, we designed an online survey and recruited researchers with projects approved by the Navajo IRB. Today we discussed how researchers perceive genetic research by first identifying if they could foresee adding a genetics component, second by looking at a potential benefit and risk of including genetics, and finally by characterizing the “most important” ethical considerations if the moratorium on genetics research ended.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generated from this project contributes to our knowledge of how genetics is perceived from researchers, which supplements other efforts of the lab.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our findings can help guide tribal leaders and potentially help with developing a future genetic policy.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want to leave us with this quote that inspires and reminds me of the importance of our work, and the value of ensuring community involvement.</a:t>
            </a:r>
          </a:p>
          <a:p>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18</a:t>
            </a:fld>
            <a:endParaRPr lang="en-US"/>
          </a:p>
        </p:txBody>
      </p:sp>
    </p:spTree>
    <p:extLst>
      <p:ext uri="{BB962C8B-B14F-4D97-AF65-F5344CB8AC3E}">
        <p14:creationId xmlns:p14="http://schemas.microsoft.com/office/powerpoint/2010/main" val="33512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920750"/>
            <a:ext cx="4413250" cy="24828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would like to acknowledge and thank our research team, the Claw lab and its members, my program Human Medical Genetics and Genomics, several Navajo entities and our funding resources. Ahéhee’ – Thank you. And with that, I will take any questions.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6038AFF-BAC0-194B-B23E-40BB09AC427F}" type="slidenum">
              <a:rPr lang="en-US" smtClean="0"/>
              <a:t>19</a:t>
            </a:fld>
            <a:endParaRPr lang="en-US"/>
          </a:p>
        </p:txBody>
      </p:sp>
    </p:spTree>
    <p:extLst>
      <p:ext uri="{BB962C8B-B14F-4D97-AF65-F5344CB8AC3E}">
        <p14:creationId xmlns:p14="http://schemas.microsoft.com/office/powerpoint/2010/main" val="114414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0" dirty="0"/>
              <a:t>There is an oversampling of populations of European descent, which results in a biased understanding of which genetic variants are important</a:t>
            </a:r>
          </a:p>
          <a:p>
            <a:pPr marL="181240" indent="-181240" defTabSz="966612">
              <a:buFont typeface="Arial" panose="020B0604020202020204" pitchFamily="34" charset="0"/>
              <a:buChar char="•"/>
              <a:defRPr/>
            </a:pPr>
            <a:r>
              <a:rPr lang="en-US" b="0" i="0" dirty="0">
                <a:solidFill>
                  <a:srgbClr val="222222"/>
                </a:solidFill>
                <a:effectLst/>
                <a:latin typeface="-apple-system"/>
              </a:rPr>
              <a:t>Indigenous peoples are historically and currently underrepresented in genetic research studies. </a:t>
            </a:r>
            <a:endParaRPr lang="en-US" b="0" dirty="0"/>
          </a:p>
          <a:p>
            <a:pPr marL="181240" indent="-181240">
              <a:buFont typeface="Arial" panose="020B0604020202020204" pitchFamily="34" charset="0"/>
              <a:buChar char="•"/>
            </a:pPr>
            <a:endParaRPr lang="en-US" b="0" baseline="0" dirty="0"/>
          </a:p>
          <a:p>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2</a:t>
            </a:fld>
            <a:endParaRPr lang="en-US"/>
          </a:p>
        </p:txBody>
      </p:sp>
    </p:spTree>
    <p:extLst>
      <p:ext uri="{BB962C8B-B14F-4D97-AF65-F5344CB8AC3E}">
        <p14:creationId xmlns:p14="http://schemas.microsoft.com/office/powerpoint/2010/main" val="277149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Historical mistrust from research abuses, stigmatization, discrimination, and broken promises</a:t>
            </a:r>
          </a:p>
          <a:p>
            <a:pPr marL="181240" indent="-181240">
              <a:buFont typeface="Arial" panose="020B0604020202020204" pitchFamily="34" charset="0"/>
              <a:buChar char="•"/>
            </a:pPr>
            <a:r>
              <a:rPr lang="en-US" dirty="0"/>
              <a:t>Concerns that the interpretation of the results challenges one’s personal and cultural norms</a:t>
            </a:r>
          </a:p>
          <a:p>
            <a:pPr marL="181240" indent="-181240">
              <a:buFont typeface="Arial" panose="020B0604020202020204" pitchFamily="34" charset="0"/>
              <a:buChar char="•"/>
            </a:pPr>
            <a:r>
              <a:rPr lang="en-US" dirty="0"/>
              <a:t>Other health, social, and economic priorities</a:t>
            </a:r>
          </a:p>
          <a:p>
            <a:pPr marL="181240" indent="-181240">
              <a:buFont typeface="Arial" panose="020B0604020202020204" pitchFamily="34" charset="0"/>
              <a:buChar char="•"/>
            </a:pPr>
            <a:r>
              <a:rPr lang="en-US" dirty="0"/>
              <a:t>Lack of control over secondary uses of data</a:t>
            </a:r>
          </a:p>
          <a:p>
            <a:pPr marL="181240" indent="-181240">
              <a:buFont typeface="Arial" panose="020B0604020202020204" pitchFamily="34" charset="0"/>
              <a:buChar char="•"/>
            </a:pPr>
            <a:r>
              <a:rPr lang="en-US" dirty="0"/>
              <a:t>Concerns about how data or biospecimens will be handled after research projects end or after a participant’s death</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Many of these issues are touched upon in the work/research that impacted the Havasupai </a:t>
            </a:r>
          </a:p>
        </p:txBody>
      </p:sp>
      <p:sp>
        <p:nvSpPr>
          <p:cNvPr id="4" name="Slide Number Placeholder 3"/>
          <p:cNvSpPr>
            <a:spLocks noGrp="1"/>
          </p:cNvSpPr>
          <p:nvPr>
            <p:ph type="sldNum" sz="quarter" idx="10"/>
          </p:nvPr>
        </p:nvSpPr>
        <p:spPr/>
        <p:txBody>
          <a:bodyPr/>
          <a:lstStyle/>
          <a:p>
            <a:fld id="{50601B3B-A16D-4186-89F6-822754255CDF}" type="slidenum">
              <a:rPr lang="en-US" smtClean="0"/>
              <a:pPr/>
              <a:t>3</a:t>
            </a:fld>
            <a:endParaRPr lang="en-US"/>
          </a:p>
        </p:txBody>
      </p:sp>
    </p:spTree>
    <p:extLst>
      <p:ext uri="{BB962C8B-B14F-4D97-AF65-F5344CB8AC3E}">
        <p14:creationId xmlns:p14="http://schemas.microsoft.com/office/powerpoint/2010/main" val="284013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pPr>
            <a:r>
              <a:rPr lang="en-US" b="0" baseline="0" dirty="0"/>
              <a:t>Under-represented populations have historically – and currently -  experience health care disparities at disproportionate rates, and if they are not well represented in current or future research, additional health care inequalities could arise.</a:t>
            </a:r>
          </a:p>
          <a:p>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4</a:t>
            </a:fld>
            <a:endParaRPr lang="en-US"/>
          </a:p>
        </p:txBody>
      </p:sp>
    </p:spTree>
    <p:extLst>
      <p:ext uri="{BB962C8B-B14F-4D97-AF65-F5344CB8AC3E}">
        <p14:creationId xmlns:p14="http://schemas.microsoft.com/office/powerpoint/2010/main" val="70172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provide background into how research is done within the Navajo Nation, it is important to note that the Navajo Nation has sovereignty; we are self-governing. We have our own internal review board (IRB), the Navajo Nation Human Research Review Board (NNHRRB). I will refer to the NNHRRB as the Navajo IRB for brevity.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Navajo IRB was founded in 1996 to guarantee ethical research for the Navajo people. The Mission of the Navajo Nation IRB is to support research that promotes and enhances the interest and the visions of the Navajo People.</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5</a:t>
            </a:fld>
            <a:endParaRPr lang="en-US"/>
          </a:p>
        </p:txBody>
      </p:sp>
    </p:spTree>
    <p:extLst>
      <p:ext uri="{BB962C8B-B14F-4D97-AF65-F5344CB8AC3E}">
        <p14:creationId xmlns:p14="http://schemas.microsoft.com/office/powerpoint/2010/main" val="406593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all research conducted on Navajo Lands go through the Navajo IRB, there has been a moratorium – or essentially a ban – on genetic research studies (with humans) conducted on the Navajo Nation since 2002. This ban was put in place partly due to </a:t>
            </a:r>
            <a:r>
              <a:rPr lang="en-US" sz="2800" b="0" i="0" dirty="0">
                <a:solidFill>
                  <a:srgbClr val="000000"/>
                </a:solidFill>
                <a:effectLst/>
                <a:latin typeface="Times New Roman" panose="02020603050405020304" pitchFamily="18" charset="0"/>
              </a:rPr>
              <a:t>concerns about historical distrust, exploitation, and limited expertise and resources (Claw et al., 2021). Another crucial reason is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Navajo leaders, healers, scientists, community members recognized a lack of policies for genetic research protocols. This moratorium is still in place.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project aims to provide an additional perspective to help guide potential genetic policies as well as help leaders and community members have the perspectives of researchers with Navajo IRB approved projects.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83306">
              <a:defRPr/>
            </a:pPr>
            <a:fld id="{FB1FC15A-AD79-A846-ACE0-D1C4402ECAD6}" type="slidenum">
              <a:rPr lang="en-US">
                <a:solidFill>
                  <a:prstClr val="black"/>
                </a:solidFill>
                <a:latin typeface="Calibri"/>
              </a:rPr>
              <a:pPr defTabSz="483306">
                <a:defRPr/>
              </a:pPr>
              <a:t>6</a:t>
            </a:fld>
            <a:endParaRPr lang="en-US">
              <a:solidFill>
                <a:prstClr val="black"/>
              </a:solidFill>
              <a:latin typeface="Calibri"/>
            </a:endParaRPr>
          </a:p>
        </p:txBody>
      </p:sp>
    </p:spTree>
    <p:extLst>
      <p:ext uri="{BB962C8B-B14F-4D97-AF65-F5344CB8AC3E}">
        <p14:creationId xmlns:p14="http://schemas.microsoft.com/office/powerpoint/2010/main" val="244793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research question is: “How do researchers with Navajo-IRB approved projects perceived genetic research on the Navajo Nation?”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today’s presentation, I will focus on if researchers could foresee adding a project, as well as identify benefits, risks, and ethical considerations in the context of genetic research on the Navajo Nation.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7</a:t>
            </a:fld>
            <a:endParaRPr lang="en-US"/>
          </a:p>
        </p:txBody>
      </p:sp>
    </p:spTree>
    <p:extLst>
      <p:ext uri="{BB962C8B-B14F-4D97-AF65-F5344CB8AC3E}">
        <p14:creationId xmlns:p14="http://schemas.microsoft.com/office/powerpoint/2010/main" val="269023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utilized a mixed methods approach. We developed and distributed an online survey via Qualtrics with qualitative and quantitative questions. We recruited researchers from a list of Navajo IRB approved projects. We contacted 70 participants and received full responses from 36. We then conducted analyses using excel and R. I will present some summary statistics and thematic analyses of open-ended responses. </a:t>
            </a:r>
          </a:p>
          <a:p>
            <a:pPr marL="181240" indent="-18124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D28B37DB-C4F4-4166-BB2E-EFBEC50E9EB9}" type="slidenum">
              <a:rPr lang="en-US" smtClean="0"/>
              <a:t>8</a:t>
            </a:fld>
            <a:endParaRPr lang="en-US"/>
          </a:p>
        </p:txBody>
      </p:sp>
    </p:spTree>
    <p:extLst>
      <p:ext uri="{BB962C8B-B14F-4D97-AF65-F5344CB8AC3E}">
        <p14:creationId xmlns:p14="http://schemas.microsoft.com/office/powerpoint/2010/main" val="312178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Bacteria/Virus Genetics</a:t>
            </a:r>
          </a:p>
          <a:p>
            <a:pPr marL="181240" indent="-181240">
              <a:buFont typeface="Arial" panose="020B0604020202020204" pitchFamily="34" charset="0"/>
              <a:buChar char="•"/>
            </a:pPr>
            <a:r>
              <a:rPr lang="en-US" dirty="0"/>
              <a:t>Blood and HLA</a:t>
            </a:r>
          </a:p>
          <a:p>
            <a:pPr marL="181240" indent="-181240">
              <a:buFont typeface="Arial" panose="020B0604020202020204" pitchFamily="34" charset="0"/>
              <a:buChar char="•"/>
            </a:pPr>
            <a:r>
              <a:rPr lang="en-US" dirty="0"/>
              <a:t>Complex Diseases</a:t>
            </a:r>
          </a:p>
          <a:p>
            <a:pPr marL="181240" indent="-181240">
              <a:buFont typeface="Arial" panose="020B0604020202020204" pitchFamily="34" charset="0"/>
              <a:buChar char="•"/>
            </a:pPr>
            <a:r>
              <a:rPr lang="en-US" dirty="0"/>
              <a:t>Forensics</a:t>
            </a:r>
          </a:p>
          <a:p>
            <a:pPr marL="181240" indent="-181240">
              <a:buFont typeface="Arial" panose="020B0604020202020204" pitchFamily="34" charset="0"/>
              <a:buChar char="•"/>
            </a:pPr>
            <a:r>
              <a:rPr lang="en-US" dirty="0"/>
              <a:t>Hereditary Diseases</a:t>
            </a:r>
          </a:p>
          <a:p>
            <a:pPr marL="181240" indent="-181240">
              <a:buFont typeface="Arial" panose="020B0604020202020204" pitchFamily="34" charset="0"/>
              <a:buChar char="•"/>
            </a:pPr>
            <a:r>
              <a:rPr lang="en-US" dirty="0"/>
              <a:t>Population Genetics/Migration </a:t>
            </a:r>
          </a:p>
          <a:p>
            <a:pPr marL="181240" indent="-181240">
              <a:buFont typeface="Arial" panose="020B0604020202020204" pitchFamily="34" charset="0"/>
              <a:buChar char="•"/>
            </a:pPr>
            <a:r>
              <a:rPr lang="en-US" dirty="0"/>
              <a:t>“Respondents were not required to complete all questions.” So, we kept individuals that I had completed at least 70%</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28B37DB-C4F4-4166-BB2E-EFBEC50E9EB9}" type="slidenum">
              <a:rPr lang="en-US" smtClean="0"/>
              <a:t>9</a:t>
            </a:fld>
            <a:endParaRPr lang="en-US"/>
          </a:p>
        </p:txBody>
      </p:sp>
    </p:spTree>
    <p:extLst>
      <p:ext uri="{BB962C8B-B14F-4D97-AF65-F5344CB8AC3E}">
        <p14:creationId xmlns:p14="http://schemas.microsoft.com/office/powerpoint/2010/main" val="82733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0926-F8EE-463C-854E-059CC3B2A536}"/>
              </a:ext>
            </a:extLst>
          </p:cNvPr>
          <p:cNvSpPr>
            <a:spLocks noGrp="1"/>
          </p:cNvSpPr>
          <p:nvPr>
            <p:ph type="ctrTitle"/>
          </p:nvPr>
        </p:nvSpPr>
        <p:spPr>
          <a:xfrm>
            <a:off x="1524000" y="1122363"/>
            <a:ext cx="9144000" cy="2387600"/>
          </a:xfrm>
          <a:solidFill>
            <a:srgbClr val="CFB87C"/>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E0AF4-DC57-4A4F-9755-9881C4A12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32D935-F74B-447C-97D2-64262CFDB410}"/>
              </a:ext>
            </a:extLst>
          </p:cNvPr>
          <p:cNvSpPr>
            <a:spLocks noGrp="1"/>
          </p:cNvSpPr>
          <p:nvPr>
            <p:ph type="dt" sz="half" idx="10"/>
          </p:nvPr>
        </p:nvSpPr>
        <p:spPr/>
        <p:txBody>
          <a:bodyPr/>
          <a:lstStyle/>
          <a:p>
            <a:fld id="{635418D3-7363-4582-AB2A-9C5925C450AA}" type="datetime1">
              <a:rPr lang="en-US" smtClean="0"/>
              <a:t>11/16/2022</a:t>
            </a:fld>
            <a:endParaRPr lang="en-US"/>
          </a:p>
        </p:txBody>
      </p:sp>
      <p:sp>
        <p:nvSpPr>
          <p:cNvPr id="5" name="Footer Placeholder 4">
            <a:extLst>
              <a:ext uri="{FF2B5EF4-FFF2-40B4-BE49-F238E27FC236}">
                <a16:creationId xmlns:a16="http://schemas.microsoft.com/office/drawing/2014/main" id="{F7523F97-5AF1-4026-894A-4B66C8027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AF10-E532-4714-A146-40C0C04E39F1}"/>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dirty="0"/>
          </a:p>
        </p:txBody>
      </p:sp>
    </p:spTree>
    <p:extLst>
      <p:ext uri="{BB962C8B-B14F-4D97-AF65-F5344CB8AC3E}">
        <p14:creationId xmlns:p14="http://schemas.microsoft.com/office/powerpoint/2010/main" val="252238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DB40-559D-4AFB-A2C4-F0E475BC67D2}"/>
              </a:ext>
            </a:extLst>
          </p:cNvPr>
          <p:cNvSpPr>
            <a:spLocks noGrp="1"/>
          </p:cNvSpPr>
          <p:nvPr>
            <p:ph type="title"/>
          </p:nvPr>
        </p:nvSpPr>
        <p:spPr/>
        <p:txBody>
          <a:bodyPr>
            <a:normAutofit/>
          </a:bodyPr>
          <a:lstStyle>
            <a:lvl1pPr>
              <a:defRPr sz="3200" b="1"/>
            </a:lvl1pPr>
          </a:lstStyle>
          <a:p>
            <a:r>
              <a:rPr lang="en-US" dirty="0"/>
              <a:t>Click to edit Master title style</a:t>
            </a:r>
          </a:p>
        </p:txBody>
      </p:sp>
      <p:sp>
        <p:nvSpPr>
          <p:cNvPr id="3" name="Vertical Text Placeholder 2">
            <a:extLst>
              <a:ext uri="{FF2B5EF4-FFF2-40B4-BE49-F238E27FC236}">
                <a16:creationId xmlns:a16="http://schemas.microsoft.com/office/drawing/2014/main" id="{D07B63CC-0104-4351-B4DF-7C736E133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AC79A-68BB-433C-82B1-F61DF2228C16}"/>
              </a:ext>
            </a:extLst>
          </p:cNvPr>
          <p:cNvSpPr>
            <a:spLocks noGrp="1"/>
          </p:cNvSpPr>
          <p:nvPr>
            <p:ph type="dt" sz="half" idx="10"/>
          </p:nvPr>
        </p:nvSpPr>
        <p:spPr/>
        <p:txBody>
          <a:bodyPr/>
          <a:lstStyle/>
          <a:p>
            <a:fld id="{9F4EF727-DA44-4714-892F-250AD36D6B71}" type="datetime1">
              <a:rPr lang="en-US" smtClean="0"/>
              <a:t>11/16/2022</a:t>
            </a:fld>
            <a:endParaRPr lang="en-US"/>
          </a:p>
        </p:txBody>
      </p:sp>
      <p:sp>
        <p:nvSpPr>
          <p:cNvPr id="5" name="Footer Placeholder 4">
            <a:extLst>
              <a:ext uri="{FF2B5EF4-FFF2-40B4-BE49-F238E27FC236}">
                <a16:creationId xmlns:a16="http://schemas.microsoft.com/office/drawing/2014/main" id="{9AF68ED2-9CC8-4AE1-A16A-2CD1C724C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B836-4566-426E-841C-ED7C6FFF5532}"/>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347212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1A435-6CB9-4E9C-A154-BD5CA4AA0F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33C264-CB1B-4A09-A9A3-7464FF61C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84466-C649-4AEA-BDD1-C3CC0348B77F}"/>
              </a:ext>
            </a:extLst>
          </p:cNvPr>
          <p:cNvSpPr>
            <a:spLocks noGrp="1"/>
          </p:cNvSpPr>
          <p:nvPr>
            <p:ph type="dt" sz="half" idx="10"/>
          </p:nvPr>
        </p:nvSpPr>
        <p:spPr/>
        <p:txBody>
          <a:bodyPr/>
          <a:lstStyle/>
          <a:p>
            <a:fld id="{4CE0AB6F-C710-4E82-84F1-70CA81E19BF7}" type="datetime1">
              <a:rPr lang="en-US" smtClean="0"/>
              <a:t>11/16/2022</a:t>
            </a:fld>
            <a:endParaRPr lang="en-US"/>
          </a:p>
        </p:txBody>
      </p:sp>
      <p:sp>
        <p:nvSpPr>
          <p:cNvPr id="5" name="Footer Placeholder 4">
            <a:extLst>
              <a:ext uri="{FF2B5EF4-FFF2-40B4-BE49-F238E27FC236}">
                <a16:creationId xmlns:a16="http://schemas.microsoft.com/office/drawing/2014/main" id="{903EF306-A811-4333-806E-852689E6B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44991-5744-4903-A8DC-6509F5CECD33}"/>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318041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830A-11EF-4AF4-A863-B5C238210F2F}"/>
              </a:ext>
            </a:extLst>
          </p:cNvPr>
          <p:cNvSpPr>
            <a:spLocks noGrp="1"/>
          </p:cNvSpPr>
          <p:nvPr>
            <p:ph type="title"/>
          </p:nvPr>
        </p:nvSpPr>
        <p:spPr>
          <a:solidFill>
            <a:srgbClr val="CFB87C"/>
          </a:solidFill>
        </p:spPr>
        <p:txBody>
          <a:bodyPr>
            <a:normAutofit/>
          </a:bodyPr>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61275649-38AB-4451-8614-C7C0338BC5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59734-1D84-4F82-B81A-B6AEC5AF94A7}"/>
              </a:ext>
            </a:extLst>
          </p:cNvPr>
          <p:cNvSpPr>
            <a:spLocks noGrp="1"/>
          </p:cNvSpPr>
          <p:nvPr>
            <p:ph type="dt" sz="half" idx="10"/>
          </p:nvPr>
        </p:nvSpPr>
        <p:spPr/>
        <p:txBody>
          <a:bodyPr/>
          <a:lstStyle/>
          <a:p>
            <a:fld id="{B80AA4D4-1050-4106-8988-2A51A6187CB6}" type="datetime1">
              <a:rPr lang="en-US" smtClean="0"/>
              <a:t>11/16/2022</a:t>
            </a:fld>
            <a:endParaRPr lang="en-US"/>
          </a:p>
        </p:txBody>
      </p:sp>
      <p:sp>
        <p:nvSpPr>
          <p:cNvPr id="5" name="Footer Placeholder 4">
            <a:extLst>
              <a:ext uri="{FF2B5EF4-FFF2-40B4-BE49-F238E27FC236}">
                <a16:creationId xmlns:a16="http://schemas.microsoft.com/office/drawing/2014/main" id="{3C01F9EA-3198-46FB-9B88-614654AC4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74210-DACD-4D78-99F9-3ACD07E085C9}"/>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209063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A8B3-51E9-426A-B9B9-441E7A86D1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85BA98-8AC5-4879-909E-9C9BBF354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BB5BD3-38FD-416A-9C8B-A51B57A563EF}"/>
              </a:ext>
            </a:extLst>
          </p:cNvPr>
          <p:cNvSpPr>
            <a:spLocks noGrp="1"/>
          </p:cNvSpPr>
          <p:nvPr>
            <p:ph type="dt" sz="half" idx="10"/>
          </p:nvPr>
        </p:nvSpPr>
        <p:spPr/>
        <p:txBody>
          <a:bodyPr/>
          <a:lstStyle/>
          <a:p>
            <a:fld id="{A5F8F058-281F-454F-870D-E96F4C7E5FAF}" type="datetime1">
              <a:rPr lang="en-US" smtClean="0"/>
              <a:t>11/16/2022</a:t>
            </a:fld>
            <a:endParaRPr lang="en-US"/>
          </a:p>
        </p:txBody>
      </p:sp>
      <p:sp>
        <p:nvSpPr>
          <p:cNvPr id="5" name="Footer Placeholder 4">
            <a:extLst>
              <a:ext uri="{FF2B5EF4-FFF2-40B4-BE49-F238E27FC236}">
                <a16:creationId xmlns:a16="http://schemas.microsoft.com/office/drawing/2014/main" id="{151D6171-29F8-44CC-8885-B2D5DA6E4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89A97-AD95-4B3C-A603-E2C70A2D297E}"/>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343985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7EC5-89CC-498F-AD57-E2549F23DB60}"/>
              </a:ext>
            </a:extLst>
          </p:cNvPr>
          <p:cNvSpPr>
            <a:spLocks noGrp="1"/>
          </p:cNvSpPr>
          <p:nvPr>
            <p:ph type="title"/>
          </p:nvPr>
        </p:nvSpPr>
        <p:spPr>
          <a:solidFill>
            <a:srgbClr val="CFB87C"/>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94CFC418-2A01-44AE-8B21-DE0F18A3DB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C92DD-3158-4628-A8EB-12BF81DA6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BDDDD5-C9E8-445E-BB1D-33835FFCDD36}"/>
              </a:ext>
            </a:extLst>
          </p:cNvPr>
          <p:cNvSpPr>
            <a:spLocks noGrp="1"/>
          </p:cNvSpPr>
          <p:nvPr>
            <p:ph type="dt" sz="half" idx="10"/>
          </p:nvPr>
        </p:nvSpPr>
        <p:spPr/>
        <p:txBody>
          <a:bodyPr/>
          <a:lstStyle/>
          <a:p>
            <a:fld id="{CB8CA23E-DB24-4DEA-A3B9-DA4B55A40225}" type="datetime1">
              <a:rPr lang="en-US" smtClean="0"/>
              <a:t>11/16/2022</a:t>
            </a:fld>
            <a:endParaRPr lang="en-US"/>
          </a:p>
        </p:txBody>
      </p:sp>
      <p:sp>
        <p:nvSpPr>
          <p:cNvPr id="6" name="Footer Placeholder 5">
            <a:extLst>
              <a:ext uri="{FF2B5EF4-FFF2-40B4-BE49-F238E27FC236}">
                <a16:creationId xmlns:a16="http://schemas.microsoft.com/office/drawing/2014/main" id="{F87DD1C2-3B23-4536-A128-EC97E0535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C8896-0921-498F-8603-2E2BEEEDA7EC}"/>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254997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0CA4-1EE6-4F65-9829-B3C56B35E8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F44307-8772-47BE-AE6F-E030B5089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684034-DCB1-4C40-9D6C-12D4336D3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1387EC-5788-4A52-897A-F391F3025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5D2A3D-1A47-40AF-8B69-24C1F26B0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0D1B5A-7690-48D5-A65C-A6A27EF498F0}"/>
              </a:ext>
            </a:extLst>
          </p:cNvPr>
          <p:cNvSpPr>
            <a:spLocks noGrp="1"/>
          </p:cNvSpPr>
          <p:nvPr>
            <p:ph type="dt" sz="half" idx="10"/>
          </p:nvPr>
        </p:nvSpPr>
        <p:spPr/>
        <p:txBody>
          <a:bodyPr/>
          <a:lstStyle/>
          <a:p>
            <a:fld id="{21CDC051-8AA1-4AC2-83DE-DF8AF264CD8E}" type="datetime1">
              <a:rPr lang="en-US" smtClean="0"/>
              <a:t>11/16/2022</a:t>
            </a:fld>
            <a:endParaRPr lang="en-US"/>
          </a:p>
        </p:txBody>
      </p:sp>
      <p:sp>
        <p:nvSpPr>
          <p:cNvPr id="8" name="Footer Placeholder 7">
            <a:extLst>
              <a:ext uri="{FF2B5EF4-FFF2-40B4-BE49-F238E27FC236}">
                <a16:creationId xmlns:a16="http://schemas.microsoft.com/office/drawing/2014/main" id="{A03336EC-9B70-4C3E-9D62-8211CA4ABA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E3A9E-0014-4AE9-8220-99070A24D818}"/>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357479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0A8A-B84F-40D0-9282-0A27B7F20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610F4F-EE8E-4F88-9435-915782686A56}"/>
              </a:ext>
            </a:extLst>
          </p:cNvPr>
          <p:cNvSpPr>
            <a:spLocks noGrp="1"/>
          </p:cNvSpPr>
          <p:nvPr>
            <p:ph type="dt" sz="half" idx="10"/>
          </p:nvPr>
        </p:nvSpPr>
        <p:spPr/>
        <p:txBody>
          <a:bodyPr/>
          <a:lstStyle/>
          <a:p>
            <a:fld id="{EDA9C2AE-3275-41A6-83C7-B90453C5E4B1}" type="datetime1">
              <a:rPr lang="en-US" smtClean="0"/>
              <a:t>11/16/2022</a:t>
            </a:fld>
            <a:endParaRPr lang="en-US"/>
          </a:p>
        </p:txBody>
      </p:sp>
      <p:sp>
        <p:nvSpPr>
          <p:cNvPr id="4" name="Footer Placeholder 3">
            <a:extLst>
              <a:ext uri="{FF2B5EF4-FFF2-40B4-BE49-F238E27FC236}">
                <a16:creationId xmlns:a16="http://schemas.microsoft.com/office/drawing/2014/main" id="{919A755C-6772-4B11-B040-618B9A756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11872A-2FD8-42DB-AF73-73E294ABAF22}"/>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297646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9251CF-B370-476F-A527-0D4EA54C6642}"/>
              </a:ext>
            </a:extLst>
          </p:cNvPr>
          <p:cNvSpPr>
            <a:spLocks noGrp="1"/>
          </p:cNvSpPr>
          <p:nvPr>
            <p:ph type="dt" sz="half" idx="10"/>
          </p:nvPr>
        </p:nvSpPr>
        <p:spPr/>
        <p:txBody>
          <a:bodyPr/>
          <a:lstStyle/>
          <a:p>
            <a:fld id="{E599FA15-CABB-404B-A95B-23EB39B370DA}" type="datetime1">
              <a:rPr lang="en-US" smtClean="0"/>
              <a:t>11/16/2022</a:t>
            </a:fld>
            <a:endParaRPr lang="en-US"/>
          </a:p>
        </p:txBody>
      </p:sp>
      <p:sp>
        <p:nvSpPr>
          <p:cNvPr id="3" name="Footer Placeholder 2">
            <a:extLst>
              <a:ext uri="{FF2B5EF4-FFF2-40B4-BE49-F238E27FC236}">
                <a16:creationId xmlns:a16="http://schemas.microsoft.com/office/drawing/2014/main" id="{1A26800E-6F95-46BA-8AED-DB0C5576FF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A61C95-72F2-47F5-8357-E4427E86D56B}"/>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146415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8778-2F8B-4114-949A-ADE424692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1979EA-2271-410F-9994-942EAC4C3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466B80-CA32-427A-987B-BB2C0483D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13BAF-452F-4006-8F7B-45BD38800144}"/>
              </a:ext>
            </a:extLst>
          </p:cNvPr>
          <p:cNvSpPr>
            <a:spLocks noGrp="1"/>
          </p:cNvSpPr>
          <p:nvPr>
            <p:ph type="dt" sz="half" idx="10"/>
          </p:nvPr>
        </p:nvSpPr>
        <p:spPr/>
        <p:txBody>
          <a:bodyPr/>
          <a:lstStyle/>
          <a:p>
            <a:fld id="{7AF42836-FA67-4679-9DFB-46C6D0FB23A9}" type="datetime1">
              <a:rPr lang="en-US" smtClean="0"/>
              <a:t>11/16/2022</a:t>
            </a:fld>
            <a:endParaRPr lang="en-US"/>
          </a:p>
        </p:txBody>
      </p:sp>
      <p:sp>
        <p:nvSpPr>
          <p:cNvPr id="6" name="Footer Placeholder 5">
            <a:extLst>
              <a:ext uri="{FF2B5EF4-FFF2-40B4-BE49-F238E27FC236}">
                <a16:creationId xmlns:a16="http://schemas.microsoft.com/office/drawing/2014/main" id="{B0EFA3A5-8EE3-4E64-9664-523FDF960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5F9C4-110B-434C-8552-278C15EEE490}"/>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314583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EB3F-2861-427B-BD9D-A4B9F51A5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563B1-FF94-4B13-A61D-F3D919421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7B65CA-6D00-4C88-8357-0466751FD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8A536-F3DE-4640-956C-07E51D174070}"/>
              </a:ext>
            </a:extLst>
          </p:cNvPr>
          <p:cNvSpPr>
            <a:spLocks noGrp="1"/>
          </p:cNvSpPr>
          <p:nvPr>
            <p:ph type="dt" sz="half" idx="10"/>
          </p:nvPr>
        </p:nvSpPr>
        <p:spPr/>
        <p:txBody>
          <a:bodyPr/>
          <a:lstStyle/>
          <a:p>
            <a:fld id="{6A65008C-10C3-413C-A891-58EFA0B4D8C5}" type="datetime1">
              <a:rPr lang="en-US" smtClean="0"/>
              <a:t>11/16/2022</a:t>
            </a:fld>
            <a:endParaRPr lang="en-US"/>
          </a:p>
        </p:txBody>
      </p:sp>
      <p:sp>
        <p:nvSpPr>
          <p:cNvPr id="6" name="Footer Placeholder 5">
            <a:extLst>
              <a:ext uri="{FF2B5EF4-FFF2-40B4-BE49-F238E27FC236}">
                <a16:creationId xmlns:a16="http://schemas.microsoft.com/office/drawing/2014/main" id="{8A5209C5-E868-4BF3-9473-FD06AEC2E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93BF7-B6AA-4DFD-BFF0-C7C3224209D2}"/>
              </a:ext>
            </a:extLst>
          </p:cNvPr>
          <p:cNvSpPr>
            <a:spLocks noGrp="1"/>
          </p:cNvSpPr>
          <p:nvPr>
            <p:ph type="sldNum" sz="quarter" idx="12"/>
          </p:nvPr>
        </p:nvSpPr>
        <p:spPr/>
        <p:txBody>
          <a:bodyPr/>
          <a:lstStyle>
            <a:lvl1pPr>
              <a:defRPr sz="1600"/>
            </a:lvl1pPr>
          </a:lstStyle>
          <a:p>
            <a:fld id="{D40D92EA-B95F-4C7E-84E7-912392EF3B71}" type="slidenum">
              <a:rPr lang="en-US" smtClean="0"/>
              <a:pPr/>
              <a:t>‹#›</a:t>
            </a:fld>
            <a:endParaRPr lang="en-US"/>
          </a:p>
        </p:txBody>
      </p:sp>
    </p:spTree>
    <p:extLst>
      <p:ext uri="{BB962C8B-B14F-4D97-AF65-F5344CB8AC3E}">
        <p14:creationId xmlns:p14="http://schemas.microsoft.com/office/powerpoint/2010/main" val="366371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3B4DB-1EAC-44C7-991E-FD1086D44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0A4EE0-B492-45D4-A9E6-9982041AF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EF4CC-43AE-4D91-8CC4-B529E50A0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DE0D5-AEA7-419B-9C64-AE5E41BA9004}" type="datetime1">
              <a:rPr lang="en-US" smtClean="0"/>
              <a:t>11/16/2022</a:t>
            </a:fld>
            <a:endParaRPr lang="en-US"/>
          </a:p>
        </p:txBody>
      </p:sp>
      <p:sp>
        <p:nvSpPr>
          <p:cNvPr id="5" name="Footer Placeholder 4">
            <a:extLst>
              <a:ext uri="{FF2B5EF4-FFF2-40B4-BE49-F238E27FC236}">
                <a16:creationId xmlns:a16="http://schemas.microsoft.com/office/drawing/2014/main" id="{3E66AE90-D97F-4C4B-8A15-0201C7FF8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4C96C5-1E40-44A7-8150-24289D717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D92EA-B95F-4C7E-84E7-912392EF3B71}" type="slidenum">
              <a:rPr lang="en-US" smtClean="0"/>
              <a:t>‹#›</a:t>
            </a:fld>
            <a:endParaRPr lang="en-US"/>
          </a:p>
        </p:txBody>
      </p:sp>
    </p:spTree>
    <p:extLst>
      <p:ext uri="{BB962C8B-B14F-4D97-AF65-F5344CB8AC3E}">
        <p14:creationId xmlns:p14="http://schemas.microsoft.com/office/powerpoint/2010/main" val="1432843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mailto:carissa.sherman@cuanschutz.edu"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navajogenetics@gmail.com" TargetMode="External"/></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mailto:carissa.Sherman@cuanschutz.edu" TargetMode="External"/><Relationship Id="rId5" Type="http://schemas.openxmlformats.org/officeDocument/2006/relationships/hyperlink" Target="mailto:navajogenetics@gmail.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3389/fgene.2021.734529" TargetMode="External"/><Relationship Id="rId2" Type="http://schemas.openxmlformats.org/officeDocument/2006/relationships/hyperlink" Target="https://doi.org/10.13110/humanbiology.91.3.04" TargetMode="External"/><Relationship Id="rId1" Type="http://schemas.openxmlformats.org/officeDocument/2006/relationships/slideLayout" Target="../slideLayouts/slideLayout2.xml"/><Relationship Id="rId6" Type="http://schemas.openxmlformats.org/officeDocument/2006/relationships/hyperlink" Target="https://nnhrrb.navajo-nsn.gov/aboutNNHRRB.html" TargetMode="External"/><Relationship Id="rId5" Type="http://schemas.openxmlformats.org/officeDocument/2006/relationships/hyperlink" Target="https://doi.org/10.1038/d41586-021-00022-1" TargetMode="External"/><Relationship Id="rId4" Type="http://schemas.openxmlformats.org/officeDocument/2006/relationships/hyperlink" Target="https://doi.org/10.1038/s41467-019-11112-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s://www.nytimes.com/2010/04/22/us/22dna.html"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nhrrb.navajo-nsn.gov/aboutNNHRRB.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heninyourstate.com/arizona/window-roc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jpeg"/><Relationship Id="rId4" Type="http://schemas.openxmlformats.org/officeDocument/2006/relationships/diagramLayout" Target="../diagrams/layout1.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nnhrrb.navajo-nsn.gov/aboutNNHRRB.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C59965-B9D3-4415-A08C-0D0C46968995}"/>
              </a:ext>
            </a:extLst>
          </p:cNvPr>
          <p:cNvSpPr>
            <a:spLocks noGrp="1"/>
          </p:cNvSpPr>
          <p:nvPr>
            <p:ph type="subTitle" idx="1"/>
          </p:nvPr>
        </p:nvSpPr>
        <p:spPr>
          <a:xfrm>
            <a:off x="223736" y="3715247"/>
            <a:ext cx="7393021" cy="2196401"/>
          </a:xfrm>
        </p:spPr>
        <p:txBody>
          <a:bodyPr>
            <a:normAutofit fontScale="85000" lnSpcReduction="20000"/>
          </a:bodyPr>
          <a:lstStyle/>
          <a:p>
            <a:pPr marL="0" marR="0">
              <a:lnSpc>
                <a:spcPct val="120000"/>
              </a:lnSpc>
              <a:spcBef>
                <a:spcPts val="0"/>
              </a:spcBef>
              <a:spcAft>
                <a:spcPts val="0"/>
              </a:spcAft>
            </a:pPr>
            <a:r>
              <a:rPr lang="en-US" sz="2100" b="1" dirty="0">
                <a:solidFill>
                  <a:srgbClr val="000000"/>
                </a:solidFill>
                <a:effectLst/>
                <a:latin typeface="+mj-lt"/>
                <a:ea typeface="Arial" panose="020B0604020202020204" pitchFamily="34" charset="0"/>
              </a:rPr>
              <a:t>Carissa Sherman, Graduate Student </a:t>
            </a:r>
          </a:p>
          <a:p>
            <a:pPr marL="0" marR="0">
              <a:lnSpc>
                <a:spcPct val="120000"/>
              </a:lnSpc>
              <a:spcBef>
                <a:spcPts val="0"/>
              </a:spcBef>
              <a:spcAft>
                <a:spcPts val="0"/>
              </a:spcAft>
            </a:pPr>
            <a:r>
              <a:rPr lang="en-US" sz="2100" dirty="0">
                <a:latin typeface="+mj-lt"/>
                <a:ea typeface="Times New Roman" panose="02020603050405020304" pitchFamily="18" charset="0"/>
                <a:hlinkClick r:id="rId3"/>
              </a:rPr>
              <a:t>c</a:t>
            </a:r>
            <a:r>
              <a:rPr lang="en-US" sz="2100" dirty="0">
                <a:effectLst/>
                <a:latin typeface="+mj-lt"/>
                <a:ea typeface="Times New Roman" panose="02020603050405020304" pitchFamily="18" charset="0"/>
                <a:hlinkClick r:id="rId3"/>
              </a:rPr>
              <a:t>arissa.sherman@cuanschutz.edu</a:t>
            </a:r>
            <a:r>
              <a:rPr lang="en-US" sz="2100" dirty="0">
                <a:effectLst/>
                <a:latin typeface="+mj-lt"/>
                <a:ea typeface="Times New Roman" panose="02020603050405020304" pitchFamily="18" charset="0"/>
              </a:rPr>
              <a:t> </a:t>
            </a:r>
          </a:p>
          <a:p>
            <a:pPr marL="0" marR="0">
              <a:lnSpc>
                <a:spcPct val="120000"/>
              </a:lnSpc>
              <a:spcBef>
                <a:spcPts val="0"/>
              </a:spcBef>
              <a:spcAft>
                <a:spcPts val="0"/>
              </a:spcAft>
            </a:pPr>
            <a:r>
              <a:rPr lang="en-US" sz="2100" dirty="0">
                <a:solidFill>
                  <a:srgbClr val="000000"/>
                </a:solidFill>
                <a:effectLst/>
                <a:latin typeface="+mj-lt"/>
                <a:ea typeface="Arial" panose="020B0604020202020204" pitchFamily="34" charset="0"/>
              </a:rPr>
              <a:t>University of Colorado Anschutz Medical Campus</a:t>
            </a:r>
          </a:p>
          <a:p>
            <a:pPr marL="0" marR="0">
              <a:lnSpc>
                <a:spcPct val="120000"/>
              </a:lnSpc>
              <a:spcBef>
                <a:spcPts val="0"/>
              </a:spcBef>
              <a:spcAft>
                <a:spcPts val="0"/>
              </a:spcAft>
            </a:pPr>
            <a:endParaRPr lang="en-US" sz="1400" b="1" dirty="0">
              <a:solidFill>
                <a:srgbClr val="000000"/>
              </a:solidFill>
              <a:effectLst/>
              <a:latin typeface="+mj-lt"/>
              <a:ea typeface="Arial" panose="020B0604020202020204" pitchFamily="34" charset="0"/>
            </a:endParaRPr>
          </a:p>
          <a:p>
            <a:pPr marL="0" marR="0">
              <a:lnSpc>
                <a:spcPct val="120000"/>
              </a:lnSpc>
              <a:spcBef>
                <a:spcPts val="0"/>
              </a:spcBef>
              <a:spcAft>
                <a:spcPts val="0"/>
              </a:spcAft>
            </a:pPr>
            <a:r>
              <a:rPr lang="en-US" sz="1600" b="1" dirty="0">
                <a:solidFill>
                  <a:srgbClr val="000000"/>
                </a:solidFill>
                <a:effectLst/>
                <a:latin typeface="+mj-lt"/>
                <a:ea typeface="Arial" panose="020B0604020202020204" pitchFamily="34" charset="0"/>
              </a:rPr>
              <a:t>Katrina G. Claw, PhD</a:t>
            </a:r>
            <a:endParaRPr lang="en-US" sz="1600" dirty="0">
              <a:effectLst/>
              <a:latin typeface="+mj-lt"/>
              <a:ea typeface="Times New Roman" panose="02020603050405020304" pitchFamily="18" charset="0"/>
            </a:endParaRPr>
          </a:p>
          <a:p>
            <a:pPr marL="0" marR="0">
              <a:lnSpc>
                <a:spcPct val="120000"/>
              </a:lnSpc>
              <a:spcBef>
                <a:spcPts val="0"/>
              </a:spcBef>
              <a:spcAft>
                <a:spcPts val="0"/>
              </a:spcAft>
            </a:pPr>
            <a:r>
              <a:rPr lang="en-US" sz="1600" dirty="0">
                <a:solidFill>
                  <a:srgbClr val="000000"/>
                </a:solidFill>
                <a:effectLst/>
                <a:latin typeface="+mj-lt"/>
                <a:ea typeface="Arial" panose="020B0604020202020204" pitchFamily="34" charset="0"/>
              </a:rPr>
              <a:t>University of Colorado Anschutz Medical Campus</a:t>
            </a:r>
            <a:endParaRPr lang="en-US" sz="1600" b="1" dirty="0">
              <a:solidFill>
                <a:srgbClr val="000000"/>
              </a:solidFill>
              <a:effectLst/>
              <a:latin typeface="+mj-lt"/>
              <a:ea typeface="Arial" panose="020B0604020202020204" pitchFamily="34" charset="0"/>
            </a:endParaRPr>
          </a:p>
          <a:p>
            <a:pPr marL="0" marR="0">
              <a:lnSpc>
                <a:spcPct val="120000"/>
              </a:lnSpc>
              <a:spcBef>
                <a:spcPts val="0"/>
              </a:spcBef>
              <a:spcAft>
                <a:spcPts val="0"/>
              </a:spcAft>
            </a:pPr>
            <a:r>
              <a:rPr lang="en-US" sz="1600" b="1" dirty="0">
                <a:solidFill>
                  <a:srgbClr val="000000"/>
                </a:solidFill>
                <a:effectLst/>
                <a:latin typeface="+mj-lt"/>
                <a:ea typeface="Arial" panose="020B0604020202020204" pitchFamily="34" charset="0"/>
              </a:rPr>
              <a:t>Nanibaa’ A. Garrison, PhD</a:t>
            </a:r>
            <a:endParaRPr lang="en-US" sz="1600" dirty="0">
              <a:effectLst/>
              <a:latin typeface="+mj-lt"/>
              <a:ea typeface="Times New Roman" panose="02020603050405020304" pitchFamily="18" charset="0"/>
            </a:endParaRPr>
          </a:p>
          <a:p>
            <a:pPr marL="0" marR="0">
              <a:lnSpc>
                <a:spcPct val="120000"/>
              </a:lnSpc>
              <a:spcBef>
                <a:spcPts val="0"/>
              </a:spcBef>
              <a:spcAft>
                <a:spcPts val="0"/>
              </a:spcAft>
            </a:pPr>
            <a:r>
              <a:rPr lang="en-US" sz="1600" dirty="0">
                <a:solidFill>
                  <a:srgbClr val="000000"/>
                </a:solidFill>
                <a:effectLst/>
                <a:latin typeface="+mj-lt"/>
                <a:ea typeface="Arial" panose="020B0604020202020204" pitchFamily="34" charset="0"/>
              </a:rPr>
              <a:t>University of California, Los Angeles</a:t>
            </a:r>
          </a:p>
          <a:p>
            <a:pPr marL="0" marR="0">
              <a:lnSpc>
                <a:spcPct val="120000"/>
              </a:lnSpc>
              <a:spcBef>
                <a:spcPts val="0"/>
              </a:spcBef>
              <a:spcAft>
                <a:spcPts val="0"/>
              </a:spcAft>
            </a:pPr>
            <a:r>
              <a:rPr lang="en-US" sz="1600" dirty="0">
                <a:solidFill>
                  <a:srgbClr val="000000"/>
                </a:solidFill>
                <a:effectLst/>
                <a:latin typeface="+mj-lt"/>
                <a:ea typeface="Times New Roman" panose="02020603050405020304" pitchFamily="18" charset="0"/>
              </a:rPr>
              <a:t>Contact: </a:t>
            </a:r>
            <a:r>
              <a:rPr lang="en-US" sz="1600" dirty="0">
                <a:solidFill>
                  <a:srgbClr val="000000"/>
                </a:solidFill>
                <a:latin typeface="+mj-lt"/>
                <a:ea typeface="Times New Roman" panose="02020603050405020304" pitchFamily="18" charset="0"/>
                <a:hlinkClick r:id="rId4"/>
              </a:rPr>
              <a:t>navajogenetics@gmail.com</a:t>
            </a:r>
            <a:r>
              <a:rPr lang="en-US" sz="1600" dirty="0">
                <a:solidFill>
                  <a:srgbClr val="000000"/>
                </a:solidFill>
                <a:latin typeface="+mj-lt"/>
                <a:ea typeface="Times New Roman" panose="02020603050405020304" pitchFamily="18" charset="0"/>
              </a:rPr>
              <a:t> </a:t>
            </a:r>
          </a:p>
          <a:p>
            <a:pPr marL="0" marR="0">
              <a:lnSpc>
                <a:spcPct val="120000"/>
              </a:lnSpc>
              <a:spcBef>
                <a:spcPts val="0"/>
              </a:spcBef>
              <a:spcAft>
                <a:spcPts val="0"/>
              </a:spcAft>
            </a:pPr>
            <a:endParaRPr lang="en-US" sz="1100" dirty="0">
              <a:solidFill>
                <a:srgbClr val="000000"/>
              </a:solidFill>
              <a:effectLst/>
              <a:latin typeface="+mj-lt"/>
              <a:ea typeface="Times New Roman" panose="02020603050405020304" pitchFamily="18" charset="0"/>
            </a:endParaRPr>
          </a:p>
        </p:txBody>
      </p:sp>
      <p:pic>
        <p:nvPicPr>
          <p:cNvPr id="4" name="Picture 3" descr="A screenshot of a cell phone&#10;&#10;Description automatically generated">
            <a:extLst>
              <a:ext uri="{FF2B5EF4-FFF2-40B4-BE49-F238E27FC236}">
                <a16:creationId xmlns:a16="http://schemas.microsoft.com/office/drawing/2014/main" id="{2773DCC9-C74C-4128-8F19-422FC5E04580}"/>
              </a:ext>
            </a:extLst>
          </p:cNvPr>
          <p:cNvPicPr>
            <a:picLocks noChangeAspect="1"/>
          </p:cNvPicPr>
          <p:nvPr/>
        </p:nvPicPr>
        <p:blipFill rotWithShape="1">
          <a:blip r:embed="rId5">
            <a:extLst>
              <a:ext uri="{28A0092B-C50C-407E-A947-70E740481C1C}">
                <a14:useLocalDpi xmlns:a14="http://schemas.microsoft.com/office/drawing/2010/main"/>
              </a:ext>
            </a:extLst>
          </a:blip>
          <a:stretch/>
        </p:blipFill>
        <p:spPr>
          <a:xfrm>
            <a:off x="5110114" y="5911648"/>
            <a:ext cx="3500485" cy="946352"/>
          </a:xfrm>
          <a:prstGeom prst="rect">
            <a:avLst/>
          </a:prstGeom>
        </p:spPr>
      </p:pic>
      <p:pic>
        <p:nvPicPr>
          <p:cNvPr id="5" name="image4.png" descr="Icon&#10;&#10;Description automatically generated with low confidence">
            <a:extLst>
              <a:ext uri="{FF2B5EF4-FFF2-40B4-BE49-F238E27FC236}">
                <a16:creationId xmlns:a16="http://schemas.microsoft.com/office/drawing/2014/main" id="{03C821EF-F293-4BAE-8F56-E0575E9D93B7}"/>
              </a:ext>
            </a:extLst>
          </p:cNvPr>
          <p:cNvPicPr/>
          <p:nvPr/>
        </p:nvPicPr>
        <p:blipFill>
          <a:blip r:embed="rId6">
            <a:extLst>
              <a:ext uri="{28A0092B-C50C-407E-A947-70E740481C1C}">
                <a14:useLocalDpi xmlns:a14="http://schemas.microsoft.com/office/drawing/2010/main"/>
              </a:ext>
            </a:extLst>
          </a:blip>
          <a:srcRect/>
          <a:stretch>
            <a:fillRect/>
          </a:stretch>
        </p:blipFill>
        <p:spPr>
          <a:xfrm>
            <a:off x="9068187" y="6070102"/>
            <a:ext cx="1828025" cy="678064"/>
          </a:xfrm>
          <a:prstGeom prst="rect">
            <a:avLst/>
          </a:prstGeom>
          <a:ln/>
        </p:spPr>
      </p:pic>
      <p:sp>
        <p:nvSpPr>
          <p:cNvPr id="8" name="Title 1">
            <a:extLst>
              <a:ext uri="{FF2B5EF4-FFF2-40B4-BE49-F238E27FC236}">
                <a16:creationId xmlns:a16="http://schemas.microsoft.com/office/drawing/2014/main" id="{B71276A4-596E-41E5-AFCB-597941A5EB59}"/>
              </a:ext>
            </a:extLst>
          </p:cNvPr>
          <p:cNvSpPr txBox="1">
            <a:spLocks/>
          </p:cNvSpPr>
          <p:nvPr/>
        </p:nvSpPr>
        <p:spPr>
          <a:xfrm>
            <a:off x="399734" y="309369"/>
            <a:ext cx="7041024" cy="3263301"/>
          </a:xfrm>
          <a:prstGeom prst="rect">
            <a:avLst/>
          </a:prstGeom>
          <a:solidFill>
            <a:srgbClr val="CFB87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Examining Perspectives of Researchers Regarding Genetic Research on the Navajo Nation</a:t>
            </a:r>
          </a:p>
        </p:txBody>
      </p:sp>
      <p:sp>
        <p:nvSpPr>
          <p:cNvPr id="2" name="TextBox 1">
            <a:extLst>
              <a:ext uri="{FF2B5EF4-FFF2-40B4-BE49-F238E27FC236}">
                <a16:creationId xmlns:a16="http://schemas.microsoft.com/office/drawing/2014/main" id="{281555BF-0176-2844-AD0B-049BAB0BF541}"/>
              </a:ext>
            </a:extLst>
          </p:cNvPr>
          <p:cNvSpPr txBox="1"/>
          <p:nvPr/>
        </p:nvSpPr>
        <p:spPr>
          <a:xfrm>
            <a:off x="131161" y="6077247"/>
            <a:ext cx="507152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Perspectives on Genetic Research in the Navajo Nation Project (NNR-17.281)</a:t>
            </a:r>
          </a:p>
          <a:p>
            <a:endParaRPr lang="en-US" dirty="0"/>
          </a:p>
        </p:txBody>
      </p:sp>
      <p:sp>
        <p:nvSpPr>
          <p:cNvPr id="6" name="Slide Number Placeholder 5">
            <a:extLst>
              <a:ext uri="{FF2B5EF4-FFF2-40B4-BE49-F238E27FC236}">
                <a16:creationId xmlns:a16="http://schemas.microsoft.com/office/drawing/2014/main" id="{8C942990-1C8E-A788-D268-F6D5CEA5DEF4}"/>
              </a:ext>
            </a:extLst>
          </p:cNvPr>
          <p:cNvSpPr>
            <a:spLocks noGrp="1"/>
          </p:cNvSpPr>
          <p:nvPr>
            <p:ph type="sldNum" sz="quarter" idx="12"/>
          </p:nvPr>
        </p:nvSpPr>
        <p:spPr/>
        <p:txBody>
          <a:bodyPr/>
          <a:lstStyle/>
          <a:p>
            <a:fld id="{D40D92EA-B95F-4C7E-84E7-912392EF3B71}" type="slidenum">
              <a:rPr lang="en-US" smtClean="0"/>
              <a:t>1</a:t>
            </a:fld>
            <a:endParaRPr lang="en-US"/>
          </a:p>
        </p:txBody>
      </p:sp>
      <p:pic>
        <p:nvPicPr>
          <p:cNvPr id="11" name="Picture 4">
            <a:extLst>
              <a:ext uri="{FF2B5EF4-FFF2-40B4-BE49-F238E27FC236}">
                <a16:creationId xmlns:a16="http://schemas.microsoft.com/office/drawing/2014/main" id="{0DCE9589-3B8E-94A3-66C1-8322860247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6539" y="482370"/>
            <a:ext cx="4091725" cy="2571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sky, outdoor, nature, cloudy&#10;&#10;Description automatically generated">
            <a:extLst>
              <a:ext uri="{FF2B5EF4-FFF2-40B4-BE49-F238E27FC236}">
                <a16:creationId xmlns:a16="http://schemas.microsoft.com/office/drawing/2014/main" id="{4798807A-B97C-ECD4-183D-A3ECFFD0D2F4}"/>
              </a:ext>
            </a:extLst>
          </p:cNvPr>
          <p:cNvPicPr>
            <a:picLocks noChangeAspect="1"/>
          </p:cNvPicPr>
          <p:nvPr/>
        </p:nvPicPr>
        <p:blipFill rotWithShape="1">
          <a:blip r:embed="rId8">
            <a:extLst>
              <a:ext uri="{28A0092B-C50C-407E-A947-70E740481C1C}">
                <a14:useLocalDpi xmlns:a14="http://schemas.microsoft.com/office/drawing/2010/main" val="0"/>
              </a:ext>
            </a:extLst>
          </a:blip>
          <a:srcRect l="14970" r="3955" b="-1"/>
          <a:stretch/>
        </p:blipFill>
        <p:spPr>
          <a:xfrm>
            <a:off x="7926430" y="2973926"/>
            <a:ext cx="3991943" cy="2651642"/>
          </a:xfrm>
          <a:prstGeom prst="rect">
            <a:avLst/>
          </a:prstGeom>
          <a:ln>
            <a:noFill/>
          </a:ln>
          <a:effectLst>
            <a:softEdge rad="112500"/>
          </a:effectLst>
        </p:spPr>
      </p:pic>
      <p:sp>
        <p:nvSpPr>
          <p:cNvPr id="13" name="TextBox 12">
            <a:extLst>
              <a:ext uri="{FF2B5EF4-FFF2-40B4-BE49-F238E27FC236}">
                <a16:creationId xmlns:a16="http://schemas.microsoft.com/office/drawing/2014/main" id="{BD36A378-70B2-9F5D-2627-C18F06AE8EC4}"/>
              </a:ext>
            </a:extLst>
          </p:cNvPr>
          <p:cNvSpPr txBox="1"/>
          <p:nvPr/>
        </p:nvSpPr>
        <p:spPr>
          <a:xfrm>
            <a:off x="8785983" y="5614550"/>
            <a:ext cx="3182281" cy="261610"/>
          </a:xfrm>
          <a:prstGeom prst="rect">
            <a:avLst/>
          </a:prstGeom>
          <a:noFill/>
        </p:spPr>
        <p:txBody>
          <a:bodyPr wrap="none" rtlCol="0">
            <a:spAutoFit/>
          </a:bodyPr>
          <a:lstStyle/>
          <a:p>
            <a:pPr algn="r"/>
            <a:r>
              <a:rPr lang="en-US" sz="1100" dirty="0">
                <a:latin typeface="Arial" panose="020B0604020202020204" pitchFamily="34" charset="0"/>
                <a:cs typeface="Arial" panose="020B0604020202020204" pitchFamily="34" charset="0"/>
              </a:rPr>
              <a:t>(Photo taken by Carissa Sherman, Ganado, AZ)</a:t>
            </a:r>
          </a:p>
        </p:txBody>
      </p:sp>
    </p:spTree>
    <p:extLst>
      <p:ext uri="{BB962C8B-B14F-4D97-AF65-F5344CB8AC3E}">
        <p14:creationId xmlns:p14="http://schemas.microsoft.com/office/powerpoint/2010/main" val="177052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1712E7B-AA6B-44FB-8BCA-AF06C8EFCF30}"/>
              </a:ext>
            </a:extLst>
          </p:cNvPr>
          <p:cNvGraphicFramePr>
            <a:graphicFrameLocks/>
          </p:cNvGraphicFramePr>
          <p:nvPr>
            <p:extLst>
              <p:ext uri="{D42A27DB-BD31-4B8C-83A1-F6EECF244321}">
                <p14:modId xmlns:p14="http://schemas.microsoft.com/office/powerpoint/2010/main" val="1750021598"/>
              </p:ext>
            </p:extLst>
          </p:nvPr>
        </p:nvGraphicFramePr>
        <p:xfrm>
          <a:off x="-1014163" y="1087121"/>
          <a:ext cx="5618481" cy="3670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8D9FA69-DD26-434D-BA72-4C579E1C4B74}"/>
              </a:ext>
            </a:extLst>
          </p:cNvPr>
          <p:cNvGraphicFramePr>
            <a:graphicFrameLocks/>
          </p:cNvGraphicFramePr>
          <p:nvPr>
            <p:extLst>
              <p:ext uri="{D42A27DB-BD31-4B8C-83A1-F6EECF244321}">
                <p14:modId xmlns:p14="http://schemas.microsoft.com/office/powerpoint/2010/main" val="2686631793"/>
              </p:ext>
            </p:extLst>
          </p:nvPr>
        </p:nvGraphicFramePr>
        <p:xfrm>
          <a:off x="101600" y="1325563"/>
          <a:ext cx="3969318" cy="3432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8D9FA69-DD26-434D-BA72-4C579E1C4B74}"/>
              </a:ext>
            </a:extLst>
          </p:cNvPr>
          <p:cNvGraphicFramePr>
            <a:graphicFrameLocks/>
          </p:cNvGraphicFramePr>
          <p:nvPr>
            <p:extLst>
              <p:ext uri="{D42A27DB-BD31-4B8C-83A1-F6EECF244321}">
                <p14:modId xmlns:p14="http://schemas.microsoft.com/office/powerpoint/2010/main" val="1104484715"/>
              </p:ext>
            </p:extLst>
          </p:nvPr>
        </p:nvGraphicFramePr>
        <p:xfrm>
          <a:off x="773254" y="1424294"/>
          <a:ext cx="3399264" cy="35301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E347C2BE-6648-49CF-8AD6-F40B6576E887}"/>
              </a:ext>
            </a:extLst>
          </p:cNvPr>
          <p:cNvGraphicFramePr>
            <a:graphicFrameLocks/>
          </p:cNvGraphicFramePr>
          <p:nvPr>
            <p:extLst>
              <p:ext uri="{D42A27DB-BD31-4B8C-83A1-F6EECF244321}">
                <p14:modId xmlns:p14="http://schemas.microsoft.com/office/powerpoint/2010/main" val="1164470445"/>
              </p:ext>
            </p:extLst>
          </p:nvPr>
        </p:nvGraphicFramePr>
        <p:xfrm>
          <a:off x="3618115" y="1384225"/>
          <a:ext cx="4375449" cy="3432334"/>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le 1">
            <a:extLst>
              <a:ext uri="{FF2B5EF4-FFF2-40B4-BE49-F238E27FC236}">
                <a16:creationId xmlns:a16="http://schemas.microsoft.com/office/drawing/2014/main" id="{D6C9F753-1256-4D10-985B-5AEA69FBB6CC}"/>
              </a:ext>
            </a:extLst>
          </p:cNvPr>
          <p:cNvSpPr txBox="1">
            <a:spLocks/>
          </p:cNvSpPr>
          <p:nvPr/>
        </p:nvSpPr>
        <p:spPr>
          <a:xfrm>
            <a:off x="301854" y="374221"/>
            <a:ext cx="11588291" cy="972289"/>
          </a:xfrm>
          <a:prstGeom prst="rect">
            <a:avLst/>
          </a:prstGeom>
          <a:solidFill>
            <a:srgbClr val="CFB87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Demographics (n=33)*</a:t>
            </a:r>
          </a:p>
        </p:txBody>
      </p:sp>
      <p:sp>
        <p:nvSpPr>
          <p:cNvPr id="11" name="TextBox 10">
            <a:extLst>
              <a:ext uri="{FF2B5EF4-FFF2-40B4-BE49-F238E27FC236}">
                <a16:creationId xmlns:a16="http://schemas.microsoft.com/office/drawing/2014/main" id="{DD0F4316-79AF-47CE-AA47-3E38FEB3F7FC}"/>
              </a:ext>
            </a:extLst>
          </p:cNvPr>
          <p:cNvSpPr txBox="1"/>
          <p:nvPr/>
        </p:nvSpPr>
        <p:spPr>
          <a:xfrm>
            <a:off x="773254" y="6114447"/>
            <a:ext cx="5268314"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*n=3 </a:t>
            </a:r>
            <a:r>
              <a:rPr lang="en-US" dirty="0">
                <a:latin typeface="Arial" panose="020B0604020202020204" pitchFamily="34" charset="0"/>
                <a:cs typeface="Arial" panose="020B0604020202020204" pitchFamily="34" charset="0"/>
              </a:rPr>
              <a:t>did not include demographic information </a:t>
            </a:r>
          </a:p>
        </p:txBody>
      </p:sp>
      <p:graphicFrame>
        <p:nvGraphicFramePr>
          <p:cNvPr id="9" name="Chart 8">
            <a:extLst>
              <a:ext uri="{FF2B5EF4-FFF2-40B4-BE49-F238E27FC236}">
                <a16:creationId xmlns:a16="http://schemas.microsoft.com/office/drawing/2014/main" id="{2364A1A9-A44F-4A87-9FFF-6AF47B99FE0F}"/>
              </a:ext>
            </a:extLst>
          </p:cNvPr>
          <p:cNvGraphicFramePr>
            <a:graphicFrameLocks/>
          </p:cNvGraphicFramePr>
          <p:nvPr>
            <p:extLst>
              <p:ext uri="{D42A27DB-BD31-4B8C-83A1-F6EECF244321}">
                <p14:modId xmlns:p14="http://schemas.microsoft.com/office/powerpoint/2010/main" val="1730764341"/>
              </p:ext>
            </p:extLst>
          </p:nvPr>
        </p:nvGraphicFramePr>
        <p:xfrm>
          <a:off x="173440" y="1463369"/>
          <a:ext cx="3828739" cy="38682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2E1C03E3-40F0-4554-966D-16F48955C8A5}"/>
              </a:ext>
            </a:extLst>
          </p:cNvPr>
          <p:cNvGraphicFramePr>
            <a:graphicFrameLocks/>
          </p:cNvGraphicFramePr>
          <p:nvPr>
            <p:extLst>
              <p:ext uri="{D42A27DB-BD31-4B8C-83A1-F6EECF244321}">
                <p14:modId xmlns:p14="http://schemas.microsoft.com/office/powerpoint/2010/main" val="1296547058"/>
              </p:ext>
            </p:extLst>
          </p:nvPr>
        </p:nvGraphicFramePr>
        <p:xfrm>
          <a:off x="3878437" y="1424294"/>
          <a:ext cx="3854803" cy="37890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a:extLst>
              <a:ext uri="{FF2B5EF4-FFF2-40B4-BE49-F238E27FC236}">
                <a16:creationId xmlns:a16="http://schemas.microsoft.com/office/drawing/2014/main" id="{5D5280F2-8490-4A02-BF6D-CE25A6B837CE}"/>
              </a:ext>
            </a:extLst>
          </p:cNvPr>
          <p:cNvGraphicFramePr>
            <a:graphicFrameLocks/>
          </p:cNvGraphicFramePr>
          <p:nvPr>
            <p:extLst>
              <p:ext uri="{D42A27DB-BD31-4B8C-83A1-F6EECF244321}">
                <p14:modId xmlns:p14="http://schemas.microsoft.com/office/powerpoint/2010/main" val="1736320553"/>
              </p:ext>
            </p:extLst>
          </p:nvPr>
        </p:nvGraphicFramePr>
        <p:xfrm>
          <a:off x="7869678" y="1408237"/>
          <a:ext cx="3854802" cy="3570233"/>
        </p:xfrm>
        <a:graphic>
          <a:graphicData uri="http://schemas.openxmlformats.org/drawingml/2006/chart">
            <c:chart xmlns:c="http://schemas.openxmlformats.org/drawingml/2006/chart" xmlns:r="http://schemas.openxmlformats.org/officeDocument/2006/relationships" r:id="rId9"/>
          </a:graphicData>
        </a:graphic>
      </p:graphicFrame>
      <p:sp>
        <p:nvSpPr>
          <p:cNvPr id="2" name="Slide Number Placeholder 1">
            <a:extLst>
              <a:ext uri="{FF2B5EF4-FFF2-40B4-BE49-F238E27FC236}">
                <a16:creationId xmlns:a16="http://schemas.microsoft.com/office/drawing/2014/main" id="{C798AD31-B8EB-9B4D-1282-B9F7E93E586B}"/>
              </a:ext>
            </a:extLst>
          </p:cNvPr>
          <p:cNvSpPr>
            <a:spLocks noGrp="1"/>
          </p:cNvSpPr>
          <p:nvPr>
            <p:ph type="sldNum" sz="quarter" idx="12"/>
          </p:nvPr>
        </p:nvSpPr>
        <p:spPr>
          <a:xfrm>
            <a:off x="9448800" y="9096"/>
            <a:ext cx="2743200" cy="365125"/>
          </a:xfrm>
        </p:spPr>
        <p:txBody>
          <a:bodyPr/>
          <a:lstStyle/>
          <a:p>
            <a:fld id="{D40D92EA-B95F-4C7E-84E7-912392EF3B71}" type="slidenum">
              <a:rPr lang="en-US" smtClean="0"/>
              <a:t>10</a:t>
            </a:fld>
            <a:endParaRPr lang="en-US"/>
          </a:p>
        </p:txBody>
      </p:sp>
      <p:graphicFrame>
        <p:nvGraphicFramePr>
          <p:cNvPr id="3" name="Table 2">
            <a:extLst>
              <a:ext uri="{FF2B5EF4-FFF2-40B4-BE49-F238E27FC236}">
                <a16:creationId xmlns:a16="http://schemas.microsoft.com/office/drawing/2014/main" id="{380CD870-AD93-31E0-E409-29F471D76002}"/>
              </a:ext>
            </a:extLst>
          </p:cNvPr>
          <p:cNvGraphicFramePr>
            <a:graphicFrameLocks noGrp="1"/>
          </p:cNvGraphicFramePr>
          <p:nvPr>
            <p:extLst>
              <p:ext uri="{D42A27DB-BD31-4B8C-83A1-F6EECF244321}">
                <p14:modId xmlns:p14="http://schemas.microsoft.com/office/powerpoint/2010/main" val="836538980"/>
              </p:ext>
            </p:extLst>
          </p:nvPr>
        </p:nvGraphicFramePr>
        <p:xfrm>
          <a:off x="7366346" y="4739322"/>
          <a:ext cx="4652214" cy="1907604"/>
        </p:xfrm>
        <a:graphic>
          <a:graphicData uri="http://schemas.openxmlformats.org/drawingml/2006/table">
            <a:tbl>
              <a:tblPr/>
              <a:tblGrid>
                <a:gridCol w="3252420">
                  <a:extLst>
                    <a:ext uri="{9D8B030D-6E8A-4147-A177-3AD203B41FA5}">
                      <a16:colId xmlns:a16="http://schemas.microsoft.com/office/drawing/2014/main" val="2184457728"/>
                    </a:ext>
                  </a:extLst>
                </a:gridCol>
                <a:gridCol w="645010">
                  <a:extLst>
                    <a:ext uri="{9D8B030D-6E8A-4147-A177-3AD203B41FA5}">
                      <a16:colId xmlns:a16="http://schemas.microsoft.com/office/drawing/2014/main" val="3992180946"/>
                    </a:ext>
                  </a:extLst>
                </a:gridCol>
                <a:gridCol w="754784">
                  <a:extLst>
                    <a:ext uri="{9D8B030D-6E8A-4147-A177-3AD203B41FA5}">
                      <a16:colId xmlns:a16="http://schemas.microsoft.com/office/drawing/2014/main" val="1443029146"/>
                    </a:ext>
                  </a:extLst>
                </a:gridCol>
              </a:tblGrid>
              <a:tr h="317934">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Race/Ethnicity</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410936"/>
                  </a:ext>
                </a:extLst>
              </a:tr>
              <a:tr h="317934">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White or of European Descent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676117"/>
                  </a:ext>
                </a:extLst>
              </a:tr>
              <a:tr h="317934">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Diné (Navajo)</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249628"/>
                  </a:ext>
                </a:extLst>
              </a:tr>
              <a:tr h="317934">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American Indian or Alaska Native</a:t>
                      </a:r>
                    </a:p>
                  </a:txBody>
                  <a:tcPr marL="6350" marR="6350" marT="635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85200407"/>
                  </a:ext>
                </a:extLst>
              </a:tr>
              <a:tr h="317934">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Asian or Asian American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a:t>
                      </a: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71102751"/>
                  </a:ext>
                </a:extLst>
              </a:tr>
              <a:tr h="317934">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Hispanic or Latino</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a:t>
                      </a: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0175267"/>
                  </a:ext>
                </a:extLst>
              </a:tr>
            </a:tbl>
          </a:graphicData>
        </a:graphic>
      </p:graphicFrame>
      <p:sp>
        <p:nvSpPr>
          <p:cNvPr id="14" name="Rectangle 13">
            <a:extLst>
              <a:ext uri="{FF2B5EF4-FFF2-40B4-BE49-F238E27FC236}">
                <a16:creationId xmlns:a16="http://schemas.microsoft.com/office/drawing/2014/main" id="{39240500-6542-FB31-31C6-9B11C9AAA882}"/>
              </a:ext>
            </a:extLst>
          </p:cNvPr>
          <p:cNvSpPr/>
          <p:nvPr/>
        </p:nvSpPr>
        <p:spPr>
          <a:xfrm>
            <a:off x="613077" y="3104445"/>
            <a:ext cx="1283456" cy="83208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8B08E8-55B2-61EC-CF3E-7AF9CF122E51}"/>
              </a:ext>
            </a:extLst>
          </p:cNvPr>
          <p:cNvSpPr/>
          <p:nvPr/>
        </p:nvSpPr>
        <p:spPr>
          <a:xfrm>
            <a:off x="7970167" y="3473994"/>
            <a:ext cx="631966" cy="5335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3A8B08E8-55B2-61EC-CF3E-7AF9CF122E51}"/>
              </a:ext>
            </a:extLst>
          </p:cNvPr>
          <p:cNvSpPr/>
          <p:nvPr/>
        </p:nvSpPr>
        <p:spPr>
          <a:xfrm>
            <a:off x="7196007" y="5044782"/>
            <a:ext cx="4802529" cy="3889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A8EB5388-D765-8F15-83BD-7B8E159BC7C4}"/>
              </a:ext>
            </a:extLst>
          </p:cNvPr>
          <p:cNvSpPr/>
          <p:nvPr/>
        </p:nvSpPr>
        <p:spPr>
          <a:xfrm>
            <a:off x="4337938" y="2971017"/>
            <a:ext cx="1346324" cy="97703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935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91D3-AFCF-4F1B-85DB-4866102DEE0A}"/>
              </a:ext>
            </a:extLst>
          </p:cNvPr>
          <p:cNvSpPr>
            <a:spLocks noGrp="1"/>
          </p:cNvSpPr>
          <p:nvPr>
            <p:ph type="title"/>
          </p:nvPr>
        </p:nvSpPr>
        <p:spPr>
          <a:xfrm>
            <a:off x="306618" y="297828"/>
            <a:ext cx="11588291" cy="972289"/>
          </a:xfrm>
          <a:solidFill>
            <a:srgbClr val="CFB87C"/>
          </a:solidFill>
        </p:spPr>
        <p:txBody>
          <a:bodyPr>
            <a:noAutofit/>
          </a:bodyPr>
          <a:lstStyle/>
          <a:p>
            <a:pPr algn="ctr"/>
            <a:r>
              <a:rPr lang="en-US" sz="2800" b="1" dirty="0">
                <a:latin typeface="Arial" panose="020B0604020202020204" pitchFamily="34" charset="0"/>
                <a:cs typeface="Arial" panose="020B0604020202020204" pitchFamily="34" charset="0"/>
              </a:rPr>
              <a:t>If the moratorium on genetic research ends, can you foresee adding a genetics component to your project(s)? </a:t>
            </a:r>
          </a:p>
        </p:txBody>
      </p:sp>
      <p:graphicFrame>
        <p:nvGraphicFramePr>
          <p:cNvPr id="11" name="Table 11">
            <a:extLst>
              <a:ext uri="{FF2B5EF4-FFF2-40B4-BE49-F238E27FC236}">
                <a16:creationId xmlns:a16="http://schemas.microsoft.com/office/drawing/2014/main" id="{CFC82D51-30F1-4982-93C8-40C4275F2645}"/>
              </a:ext>
            </a:extLst>
          </p:cNvPr>
          <p:cNvGraphicFramePr>
            <a:graphicFrameLocks noGrp="1"/>
          </p:cNvGraphicFramePr>
          <p:nvPr>
            <p:ph sz="quarter" idx="4"/>
            <p:extLst>
              <p:ext uri="{D42A27DB-BD31-4B8C-83A1-F6EECF244321}">
                <p14:modId xmlns:p14="http://schemas.microsoft.com/office/powerpoint/2010/main" val="2305191332"/>
              </p:ext>
            </p:extLst>
          </p:nvPr>
        </p:nvGraphicFramePr>
        <p:xfrm>
          <a:off x="6194427" y="5005816"/>
          <a:ext cx="5700482" cy="1248521"/>
        </p:xfrm>
        <a:graphic>
          <a:graphicData uri="http://schemas.openxmlformats.org/drawingml/2006/table">
            <a:tbl>
              <a:tblPr firstRow="1" bandRow="1">
                <a:tableStyleId>{5C22544A-7EE6-4342-B048-85BDC9FD1C3A}</a:tableStyleId>
              </a:tblPr>
              <a:tblGrid>
                <a:gridCol w="5700482">
                  <a:extLst>
                    <a:ext uri="{9D8B030D-6E8A-4147-A177-3AD203B41FA5}">
                      <a16:colId xmlns:a16="http://schemas.microsoft.com/office/drawing/2014/main" val="2331802160"/>
                    </a:ext>
                  </a:extLst>
                </a:gridCol>
              </a:tblGrid>
              <a:tr h="1248521">
                <a:tc>
                  <a:txBody>
                    <a:bodyPr/>
                    <a:lstStyle/>
                    <a:p>
                      <a:r>
                        <a:rPr lang="en-US" sz="2000" b="1" i="1" dirty="0">
                          <a:solidFill>
                            <a:schemeClr val="bg1"/>
                          </a:solidFill>
                          <a:latin typeface="Arial" panose="020B0604020202020204" pitchFamily="34" charset="0"/>
                          <a:cs typeface="Arial" panose="020B0604020202020204" pitchFamily="34" charset="0"/>
                        </a:rPr>
                        <a:t>“Our project is currently entirely anonymous and I would not want to add any component that would include identifying information.”</a:t>
                      </a:r>
                    </a:p>
                  </a:txBody>
                  <a:tcPr anchor="ctr">
                    <a:solidFill>
                      <a:srgbClr val="0070C0"/>
                    </a:solidFill>
                  </a:tcPr>
                </a:tc>
                <a:extLst>
                  <a:ext uri="{0D108BD9-81ED-4DB2-BD59-A6C34878D82A}">
                    <a16:rowId xmlns:a16="http://schemas.microsoft.com/office/drawing/2014/main" val="2873563732"/>
                  </a:ext>
                </a:extLst>
              </a:tr>
            </a:tbl>
          </a:graphicData>
        </a:graphic>
      </p:graphicFrame>
      <p:cxnSp>
        <p:nvCxnSpPr>
          <p:cNvPr id="10" name="Straight Connector 9">
            <a:extLst>
              <a:ext uri="{FF2B5EF4-FFF2-40B4-BE49-F238E27FC236}">
                <a16:creationId xmlns:a16="http://schemas.microsoft.com/office/drawing/2014/main" id="{3A74A121-8422-4E43-A177-C43C84A9255C}"/>
              </a:ext>
            </a:extLst>
          </p:cNvPr>
          <p:cNvCxnSpPr>
            <a:cxnSpLocks/>
          </p:cNvCxnSpPr>
          <p:nvPr/>
        </p:nvCxnSpPr>
        <p:spPr>
          <a:xfrm flipH="1">
            <a:off x="5997574" y="1991230"/>
            <a:ext cx="3176" cy="4416538"/>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 Placeholder 3">
            <a:extLst>
              <a:ext uri="{FF2B5EF4-FFF2-40B4-BE49-F238E27FC236}">
                <a16:creationId xmlns:a16="http://schemas.microsoft.com/office/drawing/2014/main" id="{99904024-DB09-4F52-BBF9-7D4E0668BDFA}"/>
              </a:ext>
            </a:extLst>
          </p:cNvPr>
          <p:cNvSpPr txBox="1">
            <a:spLocks/>
          </p:cNvSpPr>
          <p:nvPr/>
        </p:nvSpPr>
        <p:spPr>
          <a:xfrm>
            <a:off x="4705235" y="1601651"/>
            <a:ext cx="1293927" cy="389579"/>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N = 36	</a:t>
            </a:r>
          </a:p>
        </p:txBody>
      </p:sp>
      <p:graphicFrame>
        <p:nvGraphicFramePr>
          <p:cNvPr id="7" name="Table 11">
            <a:extLst>
              <a:ext uri="{FF2B5EF4-FFF2-40B4-BE49-F238E27FC236}">
                <a16:creationId xmlns:a16="http://schemas.microsoft.com/office/drawing/2014/main" id="{5A725527-D422-4204-8DDB-C6DA30711BBC}"/>
              </a:ext>
            </a:extLst>
          </p:cNvPr>
          <p:cNvGraphicFramePr>
            <a:graphicFrameLocks/>
          </p:cNvGraphicFramePr>
          <p:nvPr>
            <p:extLst>
              <p:ext uri="{D42A27DB-BD31-4B8C-83A1-F6EECF244321}">
                <p14:modId xmlns:p14="http://schemas.microsoft.com/office/powerpoint/2010/main" val="1882585255"/>
              </p:ext>
            </p:extLst>
          </p:nvPr>
        </p:nvGraphicFramePr>
        <p:xfrm>
          <a:off x="6194427" y="3257064"/>
          <a:ext cx="5700482" cy="1605386"/>
        </p:xfrm>
        <a:graphic>
          <a:graphicData uri="http://schemas.openxmlformats.org/drawingml/2006/table">
            <a:tbl>
              <a:tblPr firstRow="1" bandRow="1">
                <a:tableStyleId>{5C22544A-7EE6-4342-B048-85BDC9FD1C3A}</a:tableStyleId>
              </a:tblPr>
              <a:tblGrid>
                <a:gridCol w="5700482">
                  <a:extLst>
                    <a:ext uri="{9D8B030D-6E8A-4147-A177-3AD203B41FA5}">
                      <a16:colId xmlns:a16="http://schemas.microsoft.com/office/drawing/2014/main" val="2331802160"/>
                    </a:ext>
                  </a:extLst>
                </a:gridCol>
              </a:tblGrid>
              <a:tr h="1605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chemeClr val="tx1"/>
                          </a:solidFill>
                          <a:latin typeface="Arial" panose="020B0604020202020204" pitchFamily="34" charset="0"/>
                          <a:cs typeface="Arial" panose="020B0604020202020204" pitchFamily="34" charset="0"/>
                        </a:rPr>
                        <a:t>“While genetics is not my area of research/expertise, it would be an area to explore as it relates to childhood [AI/AN] obesity”</a:t>
                      </a:r>
                    </a:p>
                  </a:txBody>
                  <a:tcPr anchor="ctr">
                    <a:solidFill>
                      <a:schemeClr val="accent5">
                        <a:lumMod val="20000"/>
                        <a:lumOff val="80000"/>
                      </a:schemeClr>
                    </a:solidFill>
                  </a:tcPr>
                </a:tc>
                <a:extLst>
                  <a:ext uri="{0D108BD9-81ED-4DB2-BD59-A6C34878D82A}">
                    <a16:rowId xmlns:a16="http://schemas.microsoft.com/office/drawing/2014/main" val="919512180"/>
                  </a:ext>
                </a:extLst>
              </a:tr>
            </a:tbl>
          </a:graphicData>
        </a:graphic>
      </p:graphicFrame>
      <p:graphicFrame>
        <p:nvGraphicFramePr>
          <p:cNvPr id="8" name="Table 11">
            <a:extLst>
              <a:ext uri="{FF2B5EF4-FFF2-40B4-BE49-F238E27FC236}">
                <a16:creationId xmlns:a16="http://schemas.microsoft.com/office/drawing/2014/main" id="{68990487-700A-4E86-BFF2-43FC1637F886}"/>
              </a:ext>
            </a:extLst>
          </p:cNvPr>
          <p:cNvGraphicFramePr>
            <a:graphicFrameLocks/>
          </p:cNvGraphicFramePr>
          <p:nvPr>
            <p:extLst>
              <p:ext uri="{D42A27DB-BD31-4B8C-83A1-F6EECF244321}">
                <p14:modId xmlns:p14="http://schemas.microsoft.com/office/powerpoint/2010/main" val="3367550945"/>
              </p:ext>
            </p:extLst>
          </p:nvPr>
        </p:nvGraphicFramePr>
        <p:xfrm>
          <a:off x="6194427" y="1883714"/>
          <a:ext cx="5700482" cy="1229983"/>
        </p:xfrm>
        <a:graphic>
          <a:graphicData uri="http://schemas.openxmlformats.org/drawingml/2006/table">
            <a:tbl>
              <a:tblPr firstRow="1" bandRow="1">
                <a:tableStyleId>{5C22544A-7EE6-4342-B048-85BDC9FD1C3A}</a:tableStyleId>
              </a:tblPr>
              <a:tblGrid>
                <a:gridCol w="5700482">
                  <a:extLst>
                    <a:ext uri="{9D8B030D-6E8A-4147-A177-3AD203B41FA5}">
                      <a16:colId xmlns:a16="http://schemas.microsoft.com/office/drawing/2014/main" val="2331802160"/>
                    </a:ext>
                  </a:extLst>
                </a:gridCol>
              </a:tblGrid>
              <a:tr h="1229983">
                <a:tc>
                  <a:txBody>
                    <a:bodyPr/>
                    <a:lstStyle/>
                    <a:p>
                      <a:r>
                        <a:rPr lang="en-US" sz="2000" b="1" i="1" dirty="0">
                          <a:solidFill>
                            <a:schemeClr val="tx1"/>
                          </a:solidFill>
                          <a:latin typeface="Arial" panose="020B0604020202020204" pitchFamily="34" charset="0"/>
                          <a:cs typeface="Arial" panose="020B0604020202020204" pitchFamily="34" charset="0"/>
                        </a:rPr>
                        <a:t>“[Genetics] is needed to translate information about genes and sequences into knowledge about genetic susceptibility to disease…”</a:t>
                      </a:r>
                    </a:p>
                  </a:txBody>
                  <a:tcPr anchor="ctr">
                    <a:solidFill>
                      <a:srgbClr val="8BB8E8"/>
                    </a:solidFill>
                  </a:tcPr>
                </a:tc>
                <a:extLst>
                  <a:ext uri="{0D108BD9-81ED-4DB2-BD59-A6C34878D82A}">
                    <a16:rowId xmlns:a16="http://schemas.microsoft.com/office/drawing/2014/main" val="1681569489"/>
                  </a:ext>
                </a:extLst>
              </a:tr>
            </a:tbl>
          </a:graphicData>
        </a:graphic>
      </p:graphicFrame>
      <p:graphicFrame>
        <p:nvGraphicFramePr>
          <p:cNvPr id="5" name="Chart 4">
            <a:extLst>
              <a:ext uri="{FF2B5EF4-FFF2-40B4-BE49-F238E27FC236}">
                <a16:creationId xmlns:a16="http://schemas.microsoft.com/office/drawing/2014/main" id="{4D15C16B-6D97-B7E8-6CE6-7724DC20152C}"/>
              </a:ext>
            </a:extLst>
          </p:cNvPr>
          <p:cNvGraphicFramePr>
            <a:graphicFrameLocks/>
          </p:cNvGraphicFramePr>
          <p:nvPr>
            <p:extLst>
              <p:ext uri="{D42A27DB-BD31-4B8C-83A1-F6EECF244321}">
                <p14:modId xmlns:p14="http://schemas.microsoft.com/office/powerpoint/2010/main" val="3913379267"/>
              </p:ext>
            </p:extLst>
          </p:nvPr>
        </p:nvGraphicFramePr>
        <p:xfrm>
          <a:off x="297091" y="1991230"/>
          <a:ext cx="5690955" cy="432534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263A3DCD-256B-0E93-1FFF-87C6EF7841D6}"/>
              </a:ext>
            </a:extLst>
          </p:cNvPr>
          <p:cNvSpPr>
            <a:spLocks noGrp="1"/>
          </p:cNvSpPr>
          <p:nvPr>
            <p:ph type="sldNum" sz="quarter" idx="12"/>
          </p:nvPr>
        </p:nvSpPr>
        <p:spPr/>
        <p:txBody>
          <a:bodyPr/>
          <a:lstStyle/>
          <a:p>
            <a:fld id="{D40D92EA-B95F-4C7E-84E7-912392EF3B71}" type="slidenum">
              <a:rPr lang="en-US" smtClean="0"/>
              <a:t>11</a:t>
            </a:fld>
            <a:endParaRPr lang="en-US"/>
          </a:p>
        </p:txBody>
      </p:sp>
    </p:spTree>
    <p:extLst>
      <p:ext uri="{BB962C8B-B14F-4D97-AF65-F5344CB8AC3E}">
        <p14:creationId xmlns:p14="http://schemas.microsoft.com/office/powerpoint/2010/main" val="82213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58B49F-8D59-77D1-8BFB-285BDD7D2876}"/>
              </a:ext>
            </a:extLst>
          </p:cNvPr>
          <p:cNvSpPr>
            <a:spLocks noGrp="1"/>
          </p:cNvSpPr>
          <p:nvPr>
            <p:ph type="sldNum" sz="quarter" idx="12"/>
          </p:nvPr>
        </p:nvSpPr>
        <p:spPr/>
        <p:txBody>
          <a:bodyPr/>
          <a:lstStyle/>
          <a:p>
            <a:fld id="{D40D92EA-B95F-4C7E-84E7-912392EF3B71}" type="slidenum">
              <a:rPr lang="en-US" smtClean="0"/>
              <a:pPr/>
              <a:t>12</a:t>
            </a:fld>
            <a:endParaRPr lang="en-US" dirty="0"/>
          </a:p>
        </p:txBody>
      </p:sp>
      <p:sp>
        <p:nvSpPr>
          <p:cNvPr id="3" name="Rectangle 2">
            <a:extLst>
              <a:ext uri="{FF2B5EF4-FFF2-40B4-BE49-F238E27FC236}">
                <a16:creationId xmlns:a16="http://schemas.microsoft.com/office/drawing/2014/main" id="{FE78B6BC-4ABF-9A39-5ABF-66B8B56676AD}"/>
              </a:ext>
            </a:extLst>
          </p:cNvPr>
          <p:cNvSpPr/>
          <p:nvPr/>
        </p:nvSpPr>
        <p:spPr>
          <a:xfrm>
            <a:off x="135082" y="789709"/>
            <a:ext cx="11897591" cy="1309255"/>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What are the </a:t>
            </a:r>
            <a:r>
              <a:rPr lang="en-US" sz="3200" b="1" u="sng" dirty="0">
                <a:solidFill>
                  <a:schemeClr val="tx1"/>
                </a:solidFill>
                <a:latin typeface="Arial" panose="020B0604020202020204" pitchFamily="34" charset="0"/>
                <a:cs typeface="Arial" panose="020B0604020202020204" pitchFamily="34" charset="0"/>
              </a:rPr>
              <a:t>potential benefits and risks</a:t>
            </a:r>
            <a:r>
              <a:rPr lang="en-US" sz="3200" b="1" dirty="0">
                <a:solidFill>
                  <a:schemeClr val="tx1"/>
                </a:solidFill>
                <a:latin typeface="Arial" panose="020B0604020202020204" pitchFamily="34" charset="0"/>
                <a:cs typeface="Arial" panose="020B0604020202020204" pitchFamily="34" charset="0"/>
              </a:rPr>
              <a:t> to Navajo people of including a genetic component in your research? </a:t>
            </a:r>
            <a:endParaRPr lang="en-US" sz="3200" dirty="0">
              <a:solidFill>
                <a:schemeClr val="tx1"/>
              </a:solidFill>
            </a:endParaRPr>
          </a:p>
        </p:txBody>
      </p:sp>
      <p:sp>
        <p:nvSpPr>
          <p:cNvPr id="5" name="TextBox 4">
            <a:extLst>
              <a:ext uri="{FF2B5EF4-FFF2-40B4-BE49-F238E27FC236}">
                <a16:creationId xmlns:a16="http://schemas.microsoft.com/office/drawing/2014/main" id="{0ADA1045-1264-A9E4-6F65-5DBCE58F9242}"/>
              </a:ext>
            </a:extLst>
          </p:cNvPr>
          <p:cNvSpPr txBox="1"/>
          <p:nvPr/>
        </p:nvSpPr>
        <p:spPr>
          <a:xfrm>
            <a:off x="423697" y="3542643"/>
            <a:ext cx="5297096" cy="1645920"/>
          </a:xfrm>
          <a:prstGeom prst="rect">
            <a:avLst/>
          </a:prstGeom>
          <a:solidFill>
            <a:srgbClr val="8BB8E8"/>
          </a:solidFill>
          <a:ln w="28575">
            <a:solidFill>
              <a:schemeClr val="tx1"/>
            </a:solidFill>
          </a:ln>
        </p:spPr>
        <p:txBody>
          <a:bodyPr wrap="square">
            <a:spAutoFit/>
          </a:bodyPr>
          <a:lstStyle/>
          <a:p>
            <a:pPr algn="ctr"/>
            <a:r>
              <a:rPr lang="en-US" sz="2400" dirty="0"/>
              <a:t>“…It is possible that researching the specific needs for Navajo people could lead </a:t>
            </a:r>
            <a:r>
              <a:rPr lang="en-US" sz="2400" b="1" dirty="0"/>
              <a:t>to better prevention and treatment</a:t>
            </a:r>
            <a:r>
              <a:rPr lang="en-US" sz="2400" dirty="0"/>
              <a:t>.”</a:t>
            </a:r>
          </a:p>
        </p:txBody>
      </p:sp>
      <p:sp>
        <p:nvSpPr>
          <p:cNvPr id="6" name="Rectangle 5">
            <a:extLst>
              <a:ext uri="{FF2B5EF4-FFF2-40B4-BE49-F238E27FC236}">
                <a16:creationId xmlns:a16="http://schemas.microsoft.com/office/drawing/2014/main" id="{14F3C85A-AEFB-CD9F-CE53-D727D9E85876}"/>
              </a:ext>
            </a:extLst>
          </p:cNvPr>
          <p:cNvSpPr/>
          <p:nvPr/>
        </p:nvSpPr>
        <p:spPr>
          <a:xfrm>
            <a:off x="5981699" y="3542644"/>
            <a:ext cx="5614555" cy="1645920"/>
          </a:xfrm>
          <a:prstGeom prst="rect">
            <a:avLst/>
          </a:prstGeom>
          <a:solidFill>
            <a:srgbClr val="8BB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“Biggest potential risk is how this may contradict people's </a:t>
            </a:r>
            <a:r>
              <a:rPr lang="en-US" sz="2400" b="1" dirty="0">
                <a:solidFill>
                  <a:schemeClr val="tx1"/>
                </a:solidFill>
              </a:rPr>
              <a:t>cultural values and belief systems</a:t>
            </a:r>
            <a:r>
              <a:rPr lang="en-US" sz="2400" dirty="0">
                <a:solidFill>
                  <a:schemeClr val="tx1"/>
                </a:solidFill>
              </a:rPr>
              <a:t>”</a:t>
            </a:r>
          </a:p>
        </p:txBody>
      </p:sp>
      <p:sp>
        <p:nvSpPr>
          <p:cNvPr id="8" name="Rectangle 7">
            <a:extLst>
              <a:ext uri="{FF2B5EF4-FFF2-40B4-BE49-F238E27FC236}">
                <a16:creationId xmlns:a16="http://schemas.microsoft.com/office/drawing/2014/main" id="{2F021E12-12A4-1BA6-0415-632D6E58A4C9}"/>
              </a:ext>
            </a:extLst>
          </p:cNvPr>
          <p:cNvSpPr/>
          <p:nvPr/>
        </p:nvSpPr>
        <p:spPr>
          <a:xfrm>
            <a:off x="423696" y="2556164"/>
            <a:ext cx="5297095" cy="779318"/>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Benefit: Importance and potential of health research</a:t>
            </a:r>
            <a:endParaRPr lang="en-US" sz="2400" dirty="0">
              <a:solidFill>
                <a:schemeClr val="tx1"/>
              </a:solidFill>
            </a:endParaRPr>
          </a:p>
        </p:txBody>
      </p:sp>
      <p:sp>
        <p:nvSpPr>
          <p:cNvPr id="9" name="Rectangle 8">
            <a:extLst>
              <a:ext uri="{FF2B5EF4-FFF2-40B4-BE49-F238E27FC236}">
                <a16:creationId xmlns:a16="http://schemas.microsoft.com/office/drawing/2014/main" id="{42EA3F66-1213-2D72-C440-7030E0268D15}"/>
              </a:ext>
            </a:extLst>
          </p:cNvPr>
          <p:cNvSpPr/>
          <p:nvPr/>
        </p:nvSpPr>
        <p:spPr>
          <a:xfrm>
            <a:off x="5981699" y="2556164"/>
            <a:ext cx="5614555" cy="779318"/>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Risk: Need to consider cultural aspects</a:t>
            </a:r>
            <a:endParaRPr lang="en-US" sz="2400" dirty="0">
              <a:solidFill>
                <a:schemeClr val="tx1"/>
              </a:solidFill>
            </a:endParaRPr>
          </a:p>
        </p:txBody>
      </p:sp>
    </p:spTree>
    <p:extLst>
      <p:ext uri="{BB962C8B-B14F-4D97-AF65-F5344CB8AC3E}">
        <p14:creationId xmlns:p14="http://schemas.microsoft.com/office/powerpoint/2010/main" val="14960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2F18B6-6003-4AF5-8D79-147362889CB2}"/>
              </a:ext>
            </a:extLst>
          </p:cNvPr>
          <p:cNvSpPr txBox="1">
            <a:spLocks/>
          </p:cNvSpPr>
          <p:nvPr/>
        </p:nvSpPr>
        <p:spPr>
          <a:xfrm>
            <a:off x="831850" y="531341"/>
            <a:ext cx="10515600" cy="1557103"/>
          </a:xfrm>
          <a:prstGeom prst="rect">
            <a:avLst/>
          </a:prstGeom>
          <a:solidFill>
            <a:srgbClr val="CFB87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If the moratorium on genetic research ends, how important are each of the following aspects for doing research with the Navajo community? </a:t>
            </a:r>
          </a:p>
        </p:txBody>
      </p:sp>
      <p:sp>
        <p:nvSpPr>
          <p:cNvPr id="2" name="Slide Number Placeholder 1">
            <a:extLst>
              <a:ext uri="{FF2B5EF4-FFF2-40B4-BE49-F238E27FC236}">
                <a16:creationId xmlns:a16="http://schemas.microsoft.com/office/drawing/2014/main" id="{35C137E1-9463-C2F3-880B-798FD5D04D32}"/>
              </a:ext>
            </a:extLst>
          </p:cNvPr>
          <p:cNvSpPr>
            <a:spLocks noGrp="1"/>
          </p:cNvSpPr>
          <p:nvPr>
            <p:ph type="sldNum" sz="quarter" idx="12"/>
          </p:nvPr>
        </p:nvSpPr>
        <p:spPr/>
        <p:txBody>
          <a:bodyPr/>
          <a:lstStyle/>
          <a:p>
            <a:fld id="{D40D92EA-B95F-4C7E-84E7-912392EF3B71}" type="slidenum">
              <a:rPr lang="en-US" smtClean="0"/>
              <a:t>13</a:t>
            </a:fld>
            <a:endParaRPr lang="en-US"/>
          </a:p>
        </p:txBody>
      </p:sp>
      <p:sp>
        <p:nvSpPr>
          <p:cNvPr id="8" name="Rectangle 7">
            <a:extLst>
              <a:ext uri="{FF2B5EF4-FFF2-40B4-BE49-F238E27FC236}">
                <a16:creationId xmlns:a16="http://schemas.microsoft.com/office/drawing/2014/main" id="{DE913BB9-24AF-82F4-CC0C-F37C74E7FC25}"/>
              </a:ext>
            </a:extLst>
          </p:cNvPr>
          <p:cNvSpPr/>
          <p:nvPr/>
        </p:nvSpPr>
        <p:spPr>
          <a:xfrm>
            <a:off x="831850" y="2623079"/>
            <a:ext cx="2893483" cy="1174044"/>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Community Engagement</a:t>
            </a:r>
          </a:p>
        </p:txBody>
      </p:sp>
      <p:sp>
        <p:nvSpPr>
          <p:cNvPr id="9" name="Rectangle 8">
            <a:extLst>
              <a:ext uri="{FF2B5EF4-FFF2-40B4-BE49-F238E27FC236}">
                <a16:creationId xmlns:a16="http://schemas.microsoft.com/office/drawing/2014/main" id="{A07DA6B4-1ED7-522D-C47C-1EC1C0B876E0}"/>
              </a:ext>
            </a:extLst>
          </p:cNvPr>
          <p:cNvSpPr/>
          <p:nvPr/>
        </p:nvSpPr>
        <p:spPr>
          <a:xfrm>
            <a:off x="4649260" y="2623079"/>
            <a:ext cx="2893483" cy="1174044"/>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Dissemination of results and data</a:t>
            </a:r>
          </a:p>
        </p:txBody>
      </p:sp>
      <p:sp>
        <p:nvSpPr>
          <p:cNvPr id="10" name="Rectangle 9">
            <a:extLst>
              <a:ext uri="{FF2B5EF4-FFF2-40B4-BE49-F238E27FC236}">
                <a16:creationId xmlns:a16="http://schemas.microsoft.com/office/drawing/2014/main" id="{DDEBD1C2-3329-E561-C91C-1D8913749E51}"/>
              </a:ext>
            </a:extLst>
          </p:cNvPr>
          <p:cNvSpPr/>
          <p:nvPr/>
        </p:nvSpPr>
        <p:spPr>
          <a:xfrm>
            <a:off x="8466670" y="2623079"/>
            <a:ext cx="2893483" cy="1174044"/>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Privacy and rights</a:t>
            </a:r>
          </a:p>
        </p:txBody>
      </p:sp>
      <p:sp>
        <p:nvSpPr>
          <p:cNvPr id="11" name="Rectangle 10">
            <a:extLst>
              <a:ext uri="{FF2B5EF4-FFF2-40B4-BE49-F238E27FC236}">
                <a16:creationId xmlns:a16="http://schemas.microsoft.com/office/drawing/2014/main" id="{2EF49AE3-6D37-C7EB-3F68-6FA82F8EC5E6}"/>
              </a:ext>
            </a:extLst>
          </p:cNvPr>
          <p:cNvSpPr/>
          <p:nvPr/>
        </p:nvSpPr>
        <p:spPr>
          <a:xfrm>
            <a:off x="2568224" y="4647670"/>
            <a:ext cx="2893483" cy="1174044"/>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Health, safety, and equity</a:t>
            </a:r>
          </a:p>
        </p:txBody>
      </p:sp>
      <p:sp>
        <p:nvSpPr>
          <p:cNvPr id="12" name="Rectangle 11">
            <a:extLst>
              <a:ext uri="{FF2B5EF4-FFF2-40B4-BE49-F238E27FC236}">
                <a16:creationId xmlns:a16="http://schemas.microsoft.com/office/drawing/2014/main" id="{131EBA90-D2A0-7E39-47A4-5E28982F7DED}"/>
              </a:ext>
            </a:extLst>
          </p:cNvPr>
          <p:cNvSpPr/>
          <p:nvPr/>
        </p:nvSpPr>
        <p:spPr>
          <a:xfrm>
            <a:off x="6730296" y="4647670"/>
            <a:ext cx="2893483" cy="1174044"/>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Discrimination and mistrust</a:t>
            </a:r>
          </a:p>
        </p:txBody>
      </p:sp>
    </p:spTree>
    <p:extLst>
      <p:ext uri="{BB962C8B-B14F-4D97-AF65-F5344CB8AC3E}">
        <p14:creationId xmlns:p14="http://schemas.microsoft.com/office/powerpoint/2010/main" val="59230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91D3-AFCF-4F1B-85DB-4866102DEE0A}"/>
              </a:ext>
            </a:extLst>
          </p:cNvPr>
          <p:cNvSpPr>
            <a:spLocks noGrp="1"/>
          </p:cNvSpPr>
          <p:nvPr>
            <p:ph type="title"/>
          </p:nvPr>
        </p:nvSpPr>
        <p:spPr>
          <a:xfrm>
            <a:off x="360030" y="152474"/>
            <a:ext cx="11471940" cy="601505"/>
          </a:xfrm>
          <a:solidFill>
            <a:srgbClr val="CFB87C"/>
          </a:solidFill>
        </p:spPr>
        <p:txBody>
          <a:bodyPr>
            <a:noAutofit/>
          </a:bodyPr>
          <a:lstStyle/>
          <a:p>
            <a:pPr algn="ctr"/>
            <a:r>
              <a:rPr lang="en-US" sz="3200" b="1" dirty="0">
                <a:latin typeface="Arial" panose="020B0604020202020204" pitchFamily="34" charset="0"/>
                <a:cs typeface="Arial" panose="020B0604020202020204" pitchFamily="34" charset="0"/>
              </a:rPr>
              <a:t>Community Engagement</a:t>
            </a:r>
          </a:p>
        </p:txBody>
      </p:sp>
      <p:sp>
        <p:nvSpPr>
          <p:cNvPr id="8" name="Title 1">
            <a:extLst>
              <a:ext uri="{FF2B5EF4-FFF2-40B4-BE49-F238E27FC236}">
                <a16:creationId xmlns:a16="http://schemas.microsoft.com/office/drawing/2014/main" id="{29609D3B-E3D3-485F-BC73-06DC103D17A5}"/>
              </a:ext>
            </a:extLst>
          </p:cNvPr>
          <p:cNvSpPr txBox="1">
            <a:spLocks/>
          </p:cNvSpPr>
          <p:nvPr/>
        </p:nvSpPr>
        <p:spPr>
          <a:xfrm>
            <a:off x="360030" y="5933775"/>
            <a:ext cx="11471940" cy="771751"/>
          </a:xfrm>
          <a:prstGeom prst="rect">
            <a:avLst/>
          </a:prstGeom>
          <a:solidFill>
            <a:srgbClr val="8BB8E8"/>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Building trust with the community is one of the most important considerations</a:t>
            </a:r>
          </a:p>
        </p:txBody>
      </p:sp>
      <p:sp>
        <p:nvSpPr>
          <p:cNvPr id="9" name="TextBox 8">
            <a:extLst>
              <a:ext uri="{FF2B5EF4-FFF2-40B4-BE49-F238E27FC236}">
                <a16:creationId xmlns:a16="http://schemas.microsoft.com/office/drawing/2014/main" id="{65B5E2E7-11F6-4C6E-921E-DF368E249678}"/>
              </a:ext>
            </a:extLst>
          </p:cNvPr>
          <p:cNvSpPr txBox="1"/>
          <p:nvPr/>
        </p:nvSpPr>
        <p:spPr>
          <a:xfrm>
            <a:off x="8116965" y="719056"/>
            <a:ext cx="384752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 = 32, 4 did not respond</a:t>
            </a:r>
          </a:p>
        </p:txBody>
      </p:sp>
      <p:graphicFrame>
        <p:nvGraphicFramePr>
          <p:cNvPr id="3" name="Chart 2">
            <a:extLst>
              <a:ext uri="{FF2B5EF4-FFF2-40B4-BE49-F238E27FC236}">
                <a16:creationId xmlns:a16="http://schemas.microsoft.com/office/drawing/2014/main" id="{9685A32F-A911-5CBB-8862-25E99C529DC4}"/>
              </a:ext>
            </a:extLst>
          </p:cNvPr>
          <p:cNvGraphicFramePr>
            <a:graphicFrameLocks/>
          </p:cNvGraphicFramePr>
          <p:nvPr>
            <p:extLst>
              <p:ext uri="{D42A27DB-BD31-4B8C-83A1-F6EECF244321}">
                <p14:modId xmlns:p14="http://schemas.microsoft.com/office/powerpoint/2010/main" val="845158311"/>
              </p:ext>
            </p:extLst>
          </p:nvPr>
        </p:nvGraphicFramePr>
        <p:xfrm>
          <a:off x="0" y="1686641"/>
          <a:ext cx="11838378" cy="423118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370ED7B-D14B-4BEF-F27C-337CA41C0C60}"/>
              </a:ext>
            </a:extLst>
          </p:cNvPr>
          <p:cNvSpPr>
            <a:spLocks noGrp="1"/>
          </p:cNvSpPr>
          <p:nvPr>
            <p:ph type="sldNum" sz="quarter" idx="12"/>
          </p:nvPr>
        </p:nvSpPr>
        <p:spPr>
          <a:xfrm>
            <a:off x="9448800" y="6538912"/>
            <a:ext cx="2743200" cy="365125"/>
          </a:xfrm>
        </p:spPr>
        <p:txBody>
          <a:bodyPr/>
          <a:lstStyle/>
          <a:p>
            <a:fld id="{D40D92EA-B95F-4C7E-84E7-912392EF3B71}" type="slidenum">
              <a:rPr lang="en-US" smtClean="0"/>
              <a:t>14</a:t>
            </a:fld>
            <a:endParaRPr lang="en-US" dirty="0"/>
          </a:p>
        </p:txBody>
      </p:sp>
      <p:grpSp>
        <p:nvGrpSpPr>
          <p:cNvPr id="12" name="Group 11">
            <a:extLst>
              <a:ext uri="{FF2B5EF4-FFF2-40B4-BE49-F238E27FC236}">
                <a16:creationId xmlns:a16="http://schemas.microsoft.com/office/drawing/2014/main" id="{281E0163-E352-D8E7-A3CE-1086E0C360BA}"/>
              </a:ext>
            </a:extLst>
          </p:cNvPr>
          <p:cNvGrpSpPr/>
          <p:nvPr/>
        </p:nvGrpSpPr>
        <p:grpSpPr>
          <a:xfrm>
            <a:off x="5444515" y="1259898"/>
            <a:ext cx="6664897" cy="454873"/>
            <a:chOff x="5238274" y="1259899"/>
            <a:chExt cx="6740735" cy="369332"/>
          </a:xfrm>
        </p:grpSpPr>
        <p:grpSp>
          <p:nvGrpSpPr>
            <p:cNvPr id="14" name="Group 13">
              <a:extLst>
                <a:ext uri="{FF2B5EF4-FFF2-40B4-BE49-F238E27FC236}">
                  <a16:creationId xmlns:a16="http://schemas.microsoft.com/office/drawing/2014/main" id="{031E863A-3646-8276-38E7-8F57DCF70CEB}"/>
                </a:ext>
              </a:extLst>
            </p:cNvPr>
            <p:cNvGrpSpPr/>
            <p:nvPr/>
          </p:nvGrpSpPr>
          <p:grpSpPr>
            <a:xfrm>
              <a:off x="5238274" y="1259899"/>
              <a:ext cx="6594168" cy="369332"/>
              <a:chOff x="5497830" y="1217854"/>
              <a:chExt cx="6594168" cy="369332"/>
            </a:xfrm>
          </p:grpSpPr>
          <p:sp>
            <p:nvSpPr>
              <p:cNvPr id="17" name="Rectangle 16">
                <a:extLst>
                  <a:ext uri="{FF2B5EF4-FFF2-40B4-BE49-F238E27FC236}">
                    <a16:creationId xmlns:a16="http://schemas.microsoft.com/office/drawing/2014/main" id="{2AAAFFF1-4080-AE1A-BAE2-AF8181DE6E71}"/>
                  </a:ext>
                </a:extLst>
              </p:cNvPr>
              <p:cNvSpPr/>
              <p:nvPr/>
            </p:nvSpPr>
            <p:spPr>
              <a:xfrm>
                <a:off x="8869680" y="1217854"/>
                <a:ext cx="1188720" cy="3693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D213D5-D260-D87B-B8D5-E532EE8F5D45}"/>
                  </a:ext>
                </a:extLst>
              </p:cNvPr>
              <p:cNvSpPr/>
              <p:nvPr/>
            </p:nvSpPr>
            <p:spPr>
              <a:xfrm>
                <a:off x="7738110" y="1217854"/>
                <a:ext cx="1188720" cy="3693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EA0426A-8364-E24D-672E-B4F2192EE5C1}"/>
                  </a:ext>
                </a:extLst>
              </p:cNvPr>
              <p:cNvSpPr/>
              <p:nvPr/>
            </p:nvSpPr>
            <p:spPr>
              <a:xfrm>
                <a:off x="5497830" y="1217854"/>
                <a:ext cx="2240280" cy="369332"/>
              </a:xfrm>
              <a:prstGeom prst="rect">
                <a:avLst/>
              </a:prstGeom>
              <a:solidFill>
                <a:srgbClr val="8BB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72C9B0F-4B9A-951F-9543-C2B4B51F328B}"/>
                  </a:ext>
                </a:extLst>
              </p:cNvPr>
              <p:cNvSpPr/>
              <p:nvPr/>
            </p:nvSpPr>
            <p:spPr>
              <a:xfrm>
                <a:off x="10060306" y="1217854"/>
                <a:ext cx="2031692" cy="369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52560BF4-F7D9-CD46-7362-21BADBD77C53}"/>
                </a:ext>
              </a:extLst>
            </p:cNvPr>
            <p:cNvSpPr txBox="1"/>
            <p:nvPr/>
          </p:nvSpPr>
          <p:spPr>
            <a:xfrm>
              <a:off x="5241236" y="1293564"/>
              <a:ext cx="6737773" cy="29987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   Most Important             2                3          Least Important</a:t>
              </a:r>
            </a:p>
          </p:txBody>
        </p:sp>
      </p:grpSp>
    </p:spTree>
    <p:extLst>
      <p:ext uri="{BB962C8B-B14F-4D97-AF65-F5344CB8AC3E}">
        <p14:creationId xmlns:p14="http://schemas.microsoft.com/office/powerpoint/2010/main" val="41375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91D3-AFCF-4F1B-85DB-4866102DEE0A}"/>
              </a:ext>
            </a:extLst>
          </p:cNvPr>
          <p:cNvSpPr>
            <a:spLocks noGrp="1"/>
          </p:cNvSpPr>
          <p:nvPr>
            <p:ph type="title"/>
          </p:nvPr>
        </p:nvSpPr>
        <p:spPr>
          <a:xfrm>
            <a:off x="368596" y="148410"/>
            <a:ext cx="11454807" cy="514199"/>
          </a:xfrm>
          <a:solidFill>
            <a:srgbClr val="CFB87C"/>
          </a:solidFill>
        </p:spPr>
        <p:txBody>
          <a:bodyPr>
            <a:noAutofit/>
          </a:bodyPr>
          <a:lstStyle/>
          <a:p>
            <a:pPr algn="ctr"/>
            <a:r>
              <a:rPr lang="en-US" sz="3600" b="1" dirty="0">
                <a:latin typeface="Arial" panose="020B0604020202020204" pitchFamily="34" charset="0"/>
                <a:cs typeface="Arial" panose="020B0604020202020204" pitchFamily="34" charset="0"/>
              </a:rPr>
              <a:t>Dissemination of results and data</a:t>
            </a:r>
          </a:p>
        </p:txBody>
      </p:sp>
      <p:sp>
        <p:nvSpPr>
          <p:cNvPr id="8" name="Title 1">
            <a:extLst>
              <a:ext uri="{FF2B5EF4-FFF2-40B4-BE49-F238E27FC236}">
                <a16:creationId xmlns:a16="http://schemas.microsoft.com/office/drawing/2014/main" id="{C5E02AFD-31E8-4A46-AB29-802B641806D6}"/>
              </a:ext>
            </a:extLst>
          </p:cNvPr>
          <p:cNvSpPr txBox="1">
            <a:spLocks/>
          </p:cNvSpPr>
          <p:nvPr/>
        </p:nvSpPr>
        <p:spPr>
          <a:xfrm>
            <a:off x="368597" y="5863856"/>
            <a:ext cx="11454806" cy="888079"/>
          </a:xfrm>
          <a:prstGeom prst="rect">
            <a:avLst/>
          </a:prstGeom>
          <a:solidFill>
            <a:srgbClr val="8BB8E8"/>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Giving presentations to the community is one of the most important considerations</a:t>
            </a:r>
          </a:p>
        </p:txBody>
      </p:sp>
      <p:sp>
        <p:nvSpPr>
          <p:cNvPr id="9" name="TextBox 8">
            <a:extLst>
              <a:ext uri="{FF2B5EF4-FFF2-40B4-BE49-F238E27FC236}">
                <a16:creationId xmlns:a16="http://schemas.microsoft.com/office/drawing/2014/main" id="{DCE3B005-0000-4D9C-86C2-E4F1938A3E6C}"/>
              </a:ext>
            </a:extLst>
          </p:cNvPr>
          <p:cNvSpPr txBox="1"/>
          <p:nvPr/>
        </p:nvSpPr>
        <p:spPr>
          <a:xfrm>
            <a:off x="7975875" y="708226"/>
            <a:ext cx="384752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 = 33, 3 did not respond</a:t>
            </a:r>
          </a:p>
        </p:txBody>
      </p:sp>
      <p:graphicFrame>
        <p:nvGraphicFramePr>
          <p:cNvPr id="4" name="Chart 3">
            <a:extLst>
              <a:ext uri="{FF2B5EF4-FFF2-40B4-BE49-F238E27FC236}">
                <a16:creationId xmlns:a16="http://schemas.microsoft.com/office/drawing/2014/main" id="{DAEC0A76-F75F-CB70-F82C-38EF053C733F}"/>
              </a:ext>
            </a:extLst>
          </p:cNvPr>
          <p:cNvGraphicFramePr>
            <a:graphicFrameLocks/>
          </p:cNvGraphicFramePr>
          <p:nvPr>
            <p:extLst>
              <p:ext uri="{D42A27DB-BD31-4B8C-83A1-F6EECF244321}">
                <p14:modId xmlns:p14="http://schemas.microsoft.com/office/powerpoint/2010/main" val="37833969"/>
              </p:ext>
            </p:extLst>
          </p:nvPr>
        </p:nvGraphicFramePr>
        <p:xfrm>
          <a:off x="368596" y="1629231"/>
          <a:ext cx="11454806" cy="417721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A4A6625C-F4F7-1367-3BCB-7568A8895017}"/>
              </a:ext>
            </a:extLst>
          </p:cNvPr>
          <p:cNvSpPr>
            <a:spLocks noGrp="1"/>
          </p:cNvSpPr>
          <p:nvPr>
            <p:ph type="sldNum" sz="quarter" idx="12"/>
          </p:nvPr>
        </p:nvSpPr>
        <p:spPr>
          <a:xfrm>
            <a:off x="9448800" y="6492875"/>
            <a:ext cx="2743200" cy="365125"/>
          </a:xfrm>
        </p:spPr>
        <p:txBody>
          <a:bodyPr/>
          <a:lstStyle/>
          <a:p>
            <a:fld id="{D40D92EA-B95F-4C7E-84E7-912392EF3B71}" type="slidenum">
              <a:rPr lang="en-US" smtClean="0"/>
              <a:t>15</a:t>
            </a:fld>
            <a:endParaRPr lang="en-US"/>
          </a:p>
        </p:txBody>
      </p:sp>
      <p:grpSp>
        <p:nvGrpSpPr>
          <p:cNvPr id="5" name="Group 4">
            <a:extLst>
              <a:ext uri="{FF2B5EF4-FFF2-40B4-BE49-F238E27FC236}">
                <a16:creationId xmlns:a16="http://schemas.microsoft.com/office/drawing/2014/main" id="{2E1C0745-16C7-2525-2464-16C42A4AE08D}"/>
              </a:ext>
            </a:extLst>
          </p:cNvPr>
          <p:cNvGrpSpPr/>
          <p:nvPr/>
        </p:nvGrpSpPr>
        <p:grpSpPr>
          <a:xfrm>
            <a:off x="4727911" y="1254385"/>
            <a:ext cx="6802755" cy="374846"/>
            <a:chOff x="5238274" y="1259899"/>
            <a:chExt cx="6802755" cy="374846"/>
          </a:xfrm>
        </p:grpSpPr>
        <p:grpSp>
          <p:nvGrpSpPr>
            <p:cNvPr id="6" name="Group 5">
              <a:extLst>
                <a:ext uri="{FF2B5EF4-FFF2-40B4-BE49-F238E27FC236}">
                  <a16:creationId xmlns:a16="http://schemas.microsoft.com/office/drawing/2014/main" id="{CD7BDD7B-D1AD-18EB-9EC7-861C269C25F5}"/>
                </a:ext>
              </a:extLst>
            </p:cNvPr>
            <p:cNvGrpSpPr/>
            <p:nvPr/>
          </p:nvGrpSpPr>
          <p:grpSpPr>
            <a:xfrm>
              <a:off x="5238274" y="1259899"/>
              <a:ext cx="6802755" cy="369332"/>
              <a:chOff x="5497830" y="1217854"/>
              <a:chExt cx="6802755" cy="369332"/>
            </a:xfrm>
          </p:grpSpPr>
          <p:sp>
            <p:nvSpPr>
              <p:cNvPr id="11" name="Rectangle 10">
                <a:extLst>
                  <a:ext uri="{FF2B5EF4-FFF2-40B4-BE49-F238E27FC236}">
                    <a16:creationId xmlns:a16="http://schemas.microsoft.com/office/drawing/2014/main" id="{ECDC378F-1C56-04C3-EBC0-DB4A981C7662}"/>
                  </a:ext>
                </a:extLst>
              </p:cNvPr>
              <p:cNvSpPr/>
              <p:nvPr/>
            </p:nvSpPr>
            <p:spPr>
              <a:xfrm>
                <a:off x="8869680" y="1217854"/>
                <a:ext cx="1188720" cy="3693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48123A-24B0-D171-BDB9-603AC05D7732}"/>
                  </a:ext>
                </a:extLst>
              </p:cNvPr>
              <p:cNvSpPr/>
              <p:nvPr/>
            </p:nvSpPr>
            <p:spPr>
              <a:xfrm>
                <a:off x="7738110" y="1217854"/>
                <a:ext cx="1188720" cy="3693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6205D-5911-02C5-7C03-394479850E03}"/>
                  </a:ext>
                </a:extLst>
              </p:cNvPr>
              <p:cNvSpPr/>
              <p:nvPr/>
            </p:nvSpPr>
            <p:spPr>
              <a:xfrm>
                <a:off x="5497830" y="1217854"/>
                <a:ext cx="2240280" cy="369332"/>
              </a:xfrm>
              <a:prstGeom prst="rect">
                <a:avLst/>
              </a:prstGeom>
              <a:solidFill>
                <a:srgbClr val="8BB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D2B0634-4400-3C20-40F1-46DBF2D4FDB3}"/>
                  </a:ext>
                </a:extLst>
              </p:cNvPr>
              <p:cNvSpPr/>
              <p:nvPr/>
            </p:nvSpPr>
            <p:spPr>
              <a:xfrm>
                <a:off x="10060305" y="1217854"/>
                <a:ext cx="2240280" cy="369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A2569AF2-05FB-8CEA-0EE4-E6458BD88EB8}"/>
                </a:ext>
              </a:extLst>
            </p:cNvPr>
            <p:cNvSpPr txBox="1"/>
            <p:nvPr/>
          </p:nvSpPr>
          <p:spPr>
            <a:xfrm>
              <a:off x="5270765" y="1265413"/>
              <a:ext cx="673777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   Most Important             2                3             Least Important</a:t>
              </a:r>
            </a:p>
          </p:txBody>
        </p:sp>
      </p:grpSp>
    </p:spTree>
    <p:extLst>
      <p:ext uri="{BB962C8B-B14F-4D97-AF65-F5344CB8AC3E}">
        <p14:creationId xmlns:p14="http://schemas.microsoft.com/office/powerpoint/2010/main" val="84650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91D3-AFCF-4F1B-85DB-4866102DEE0A}"/>
              </a:ext>
            </a:extLst>
          </p:cNvPr>
          <p:cNvSpPr>
            <a:spLocks noGrp="1"/>
          </p:cNvSpPr>
          <p:nvPr>
            <p:ph type="title"/>
          </p:nvPr>
        </p:nvSpPr>
        <p:spPr>
          <a:xfrm>
            <a:off x="360030" y="152474"/>
            <a:ext cx="11471940" cy="601505"/>
          </a:xfrm>
          <a:solidFill>
            <a:srgbClr val="CFB87C"/>
          </a:solidFill>
        </p:spPr>
        <p:txBody>
          <a:bodyPr>
            <a:noAutofit/>
          </a:bodyPr>
          <a:lstStyle/>
          <a:p>
            <a:pPr algn="ctr"/>
            <a:r>
              <a:rPr lang="en-US" sz="3200" b="1" dirty="0">
                <a:latin typeface="Arial" panose="020B0604020202020204" pitchFamily="34" charset="0"/>
                <a:cs typeface="Arial" panose="020B0604020202020204" pitchFamily="34" charset="0"/>
              </a:rPr>
              <a:t>Community Engagement ranking by race/ethnicity</a:t>
            </a:r>
          </a:p>
        </p:txBody>
      </p:sp>
      <p:sp>
        <p:nvSpPr>
          <p:cNvPr id="8" name="Title 1">
            <a:extLst>
              <a:ext uri="{FF2B5EF4-FFF2-40B4-BE49-F238E27FC236}">
                <a16:creationId xmlns:a16="http://schemas.microsoft.com/office/drawing/2014/main" id="{29609D3B-E3D3-485F-BC73-06DC103D17A5}"/>
              </a:ext>
            </a:extLst>
          </p:cNvPr>
          <p:cNvSpPr txBox="1">
            <a:spLocks/>
          </p:cNvSpPr>
          <p:nvPr/>
        </p:nvSpPr>
        <p:spPr>
          <a:xfrm>
            <a:off x="360030" y="5933775"/>
            <a:ext cx="11471940" cy="771751"/>
          </a:xfrm>
          <a:prstGeom prst="rect">
            <a:avLst/>
          </a:prstGeom>
          <a:solidFill>
            <a:srgbClr val="8BB8E8"/>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u="sng" dirty="0">
                <a:latin typeface="Arial" panose="020B0604020202020204" pitchFamily="34" charset="0"/>
                <a:cs typeface="Arial" panose="020B0604020202020204" pitchFamily="34" charset="0"/>
              </a:rPr>
              <a:t>Building trust with the community</a:t>
            </a:r>
            <a:r>
              <a:rPr lang="en-US" sz="2000" b="1" dirty="0">
                <a:latin typeface="Arial" panose="020B0604020202020204" pitchFamily="34" charset="0"/>
                <a:cs typeface="Arial" panose="020B0604020202020204" pitchFamily="34" charset="0"/>
              </a:rPr>
              <a:t> is ranked higher by </a:t>
            </a:r>
            <a:r>
              <a:rPr lang="en-US" sz="2000" b="1" dirty="0"/>
              <a:t>BIPOC</a:t>
            </a:r>
            <a:r>
              <a:rPr lang="en-US" sz="2000" b="1" dirty="0">
                <a:latin typeface="Arial" panose="020B0604020202020204" pitchFamily="34" charset="0"/>
                <a:cs typeface="Arial" panose="020B0604020202020204" pitchFamily="34" charset="0"/>
              </a:rPr>
              <a:t> participants and </a:t>
            </a:r>
            <a:r>
              <a:rPr lang="en-US" sz="2000" b="1" u="sng" dirty="0">
                <a:latin typeface="Arial" panose="020B0604020202020204" pitchFamily="34" charset="0"/>
                <a:cs typeface="Arial" panose="020B0604020202020204" pitchFamily="34" charset="0"/>
              </a:rPr>
              <a:t>Involving community members</a:t>
            </a:r>
            <a:r>
              <a:rPr lang="en-US" sz="2000" b="1" dirty="0">
                <a:latin typeface="Arial" panose="020B0604020202020204" pitchFamily="34" charset="0"/>
                <a:cs typeface="Arial" panose="020B0604020202020204" pitchFamily="34" charset="0"/>
              </a:rPr>
              <a:t> is ranked higher by </a:t>
            </a:r>
            <a:r>
              <a:rPr lang="en-US" sz="2000" b="1" dirty="0"/>
              <a:t>Non-BIPOC</a:t>
            </a:r>
            <a:r>
              <a:rPr lang="en-US" sz="2000" b="1" dirty="0">
                <a:latin typeface="Arial" panose="020B0604020202020204" pitchFamily="34" charset="0"/>
                <a:cs typeface="Arial" panose="020B0604020202020204" pitchFamily="34" charset="0"/>
              </a:rPr>
              <a:t> participants</a:t>
            </a:r>
          </a:p>
        </p:txBody>
      </p:sp>
      <p:sp>
        <p:nvSpPr>
          <p:cNvPr id="9" name="TextBox 8">
            <a:extLst>
              <a:ext uri="{FF2B5EF4-FFF2-40B4-BE49-F238E27FC236}">
                <a16:creationId xmlns:a16="http://schemas.microsoft.com/office/drawing/2014/main" id="{65B5E2E7-11F6-4C6E-921E-DF368E249678}"/>
              </a:ext>
            </a:extLst>
          </p:cNvPr>
          <p:cNvSpPr txBox="1"/>
          <p:nvPr/>
        </p:nvSpPr>
        <p:spPr>
          <a:xfrm>
            <a:off x="360030" y="758214"/>
            <a:ext cx="11576730" cy="369332"/>
          </a:xfrm>
          <a:prstGeom prst="rect">
            <a:avLst/>
          </a:prstGeom>
          <a:noFill/>
        </p:spPr>
        <p:txBody>
          <a:bodyPr wrap="square" rtlCol="0">
            <a:spAutoFit/>
          </a:bodyPr>
          <a:lstStyle/>
          <a:p>
            <a:pPr algn="ctr"/>
            <a:r>
              <a:rPr lang="en-US" b="1" dirty="0"/>
              <a:t>BIPOC: Black, Indigenous, or Person of Color; </a:t>
            </a:r>
            <a:r>
              <a:rPr lang="en-US" b="1" dirty="0">
                <a:latin typeface="Arial" panose="020B0604020202020204" pitchFamily="34" charset="0"/>
                <a:cs typeface="Arial" panose="020B0604020202020204" pitchFamily="34" charset="0"/>
              </a:rPr>
              <a:t>N = 32 (Non-BIPOC=20, BIPOC =12), 1 did not respond</a:t>
            </a:r>
          </a:p>
        </p:txBody>
      </p:sp>
      <p:sp>
        <p:nvSpPr>
          <p:cNvPr id="5" name="Slide Number Placeholder 4">
            <a:extLst>
              <a:ext uri="{FF2B5EF4-FFF2-40B4-BE49-F238E27FC236}">
                <a16:creationId xmlns:a16="http://schemas.microsoft.com/office/drawing/2014/main" id="{6370ED7B-D14B-4BEF-F27C-337CA41C0C60}"/>
              </a:ext>
            </a:extLst>
          </p:cNvPr>
          <p:cNvSpPr>
            <a:spLocks noGrp="1"/>
          </p:cNvSpPr>
          <p:nvPr>
            <p:ph type="sldNum" sz="quarter" idx="12"/>
          </p:nvPr>
        </p:nvSpPr>
        <p:spPr>
          <a:xfrm>
            <a:off x="9448800" y="6471655"/>
            <a:ext cx="2743200" cy="365125"/>
          </a:xfrm>
        </p:spPr>
        <p:txBody>
          <a:bodyPr/>
          <a:lstStyle/>
          <a:p>
            <a:fld id="{D40D92EA-B95F-4C7E-84E7-912392EF3B71}" type="slidenum">
              <a:rPr lang="en-US" smtClean="0"/>
              <a:t>16</a:t>
            </a:fld>
            <a:endParaRPr lang="en-US"/>
          </a:p>
        </p:txBody>
      </p:sp>
      <p:graphicFrame>
        <p:nvGraphicFramePr>
          <p:cNvPr id="14" name="Chart 13">
            <a:extLst>
              <a:ext uri="{FF2B5EF4-FFF2-40B4-BE49-F238E27FC236}">
                <a16:creationId xmlns:a16="http://schemas.microsoft.com/office/drawing/2014/main" id="{EED07F44-FFB0-CAFE-11A4-6DB6CFA8C2A5}"/>
              </a:ext>
            </a:extLst>
          </p:cNvPr>
          <p:cNvGraphicFramePr>
            <a:graphicFrameLocks/>
          </p:cNvGraphicFramePr>
          <p:nvPr/>
        </p:nvGraphicFramePr>
        <p:xfrm>
          <a:off x="4558824" y="1450341"/>
          <a:ext cx="8216900" cy="4374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6">
            <a:extLst>
              <a:ext uri="{FF2B5EF4-FFF2-40B4-BE49-F238E27FC236}">
                <a16:creationId xmlns:a16="http://schemas.microsoft.com/office/drawing/2014/main" id="{3E25ADA3-6E46-CA87-5284-DC294878EF69}"/>
              </a:ext>
            </a:extLst>
          </p:cNvPr>
          <p:cNvGraphicFramePr>
            <a:graphicFrameLocks noGrp="1"/>
          </p:cNvGraphicFramePr>
          <p:nvPr/>
        </p:nvGraphicFramePr>
        <p:xfrm>
          <a:off x="360029" y="1664364"/>
          <a:ext cx="4910735" cy="4291639"/>
        </p:xfrm>
        <a:graphic>
          <a:graphicData uri="http://schemas.openxmlformats.org/drawingml/2006/table">
            <a:tbl>
              <a:tblPr firstRow="1" bandRow="1">
                <a:tableStyleId>{5940675A-B579-460E-94D1-54222C63F5DA}</a:tableStyleId>
              </a:tblPr>
              <a:tblGrid>
                <a:gridCol w="3041354">
                  <a:extLst>
                    <a:ext uri="{9D8B030D-6E8A-4147-A177-3AD203B41FA5}">
                      <a16:colId xmlns:a16="http://schemas.microsoft.com/office/drawing/2014/main" val="1110290683"/>
                    </a:ext>
                  </a:extLst>
                </a:gridCol>
                <a:gridCol w="1869381">
                  <a:extLst>
                    <a:ext uri="{9D8B030D-6E8A-4147-A177-3AD203B41FA5}">
                      <a16:colId xmlns:a16="http://schemas.microsoft.com/office/drawing/2014/main" val="2604038813"/>
                    </a:ext>
                  </a:extLst>
                </a:gridCol>
              </a:tblGrid>
              <a:tr h="476128">
                <a:tc rowSpan="2">
                  <a:txBody>
                    <a:bodyPr/>
                    <a:lstStyle/>
                    <a:p>
                      <a:pPr algn="ctr"/>
                      <a:r>
                        <a:rPr lang="en-US" dirty="0"/>
                        <a:t>Building trust with the community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Non-BIPOC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6051513"/>
                  </a:ext>
                </a:extLst>
              </a:tr>
              <a:tr h="600502">
                <a:tc vMerge="1">
                  <a:txBody>
                    <a:bodyPr/>
                    <a:lstStyle/>
                    <a:p>
                      <a:endParaRPr lang="en-US"/>
                    </a:p>
                  </a:txBody>
                  <a:tcPr/>
                </a:tc>
                <a:tc>
                  <a:txBody>
                    <a:bodyPr/>
                    <a:lstStyle/>
                    <a:p>
                      <a:pPr algn="ctr"/>
                      <a:r>
                        <a:rPr lang="en-US" dirty="0"/>
                        <a:t>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3096442"/>
                  </a:ext>
                </a:extLst>
              </a:tr>
              <a:tr h="476128">
                <a:tc rowSpan="2">
                  <a:txBody>
                    <a:bodyPr/>
                    <a:lstStyle/>
                    <a:p>
                      <a:pPr algn="ctr"/>
                      <a:r>
                        <a:rPr lang="en-US" dirty="0"/>
                        <a:t>Being transparent about the research plan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Non-BIPOC</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3504448"/>
                  </a:ext>
                </a:extLst>
              </a:tr>
              <a:tr h="476128">
                <a:tc vMerge="1">
                  <a:txBody>
                    <a:bodyPr/>
                    <a:lstStyle/>
                    <a:p>
                      <a:endParaRPr lang="en-US"/>
                    </a:p>
                  </a:txBody>
                  <a:tcPr/>
                </a:tc>
                <a:tc>
                  <a:txBody>
                    <a:bodyPr/>
                    <a:lstStyle/>
                    <a:p>
                      <a:pPr algn="ctr"/>
                      <a:r>
                        <a:rPr lang="en-US" dirty="0"/>
                        <a:t>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4777795"/>
                  </a:ext>
                </a:extLst>
              </a:tr>
              <a:tr h="47612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Involving community members in the research process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Non-BIPOC</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126369"/>
                  </a:ext>
                </a:extLst>
              </a:tr>
              <a:tr h="596305">
                <a:tc vMerge="1">
                  <a:txBody>
                    <a:bodyPr/>
                    <a:lstStyle/>
                    <a:p>
                      <a:endParaRPr lang="en-US"/>
                    </a:p>
                  </a:txBody>
                  <a:tcPr/>
                </a:tc>
                <a:tc>
                  <a:txBody>
                    <a:bodyPr/>
                    <a:lstStyle/>
                    <a:p>
                      <a:pPr algn="ctr"/>
                      <a:r>
                        <a:rPr lang="en-US" dirty="0"/>
                        <a:t>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3555332"/>
                  </a:ext>
                </a:extLst>
              </a:tr>
              <a:tr h="476128">
                <a:tc rowSpan="2">
                  <a:txBody>
                    <a:bodyPr/>
                    <a:lstStyle/>
                    <a:p>
                      <a:pPr algn="ctr"/>
                      <a:r>
                        <a:rPr lang="en-US" dirty="0"/>
                        <a:t>Including Din</a:t>
                      </a:r>
                      <a:r>
                        <a:rPr lang="en-US" dirty="0">
                          <a:latin typeface="Arial" panose="020B0604020202020204" pitchFamily="34" charset="0"/>
                          <a:cs typeface="Arial" panose="020B0604020202020204" pitchFamily="34" charset="0"/>
                        </a:rPr>
                        <a:t>é</a:t>
                      </a:r>
                      <a:r>
                        <a:rPr lang="en-US" dirty="0"/>
                        <a:t> cultural beliefs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Non-BIPOC</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5553235"/>
                  </a:ext>
                </a:extLst>
              </a:tr>
              <a:tr h="714192">
                <a:tc vMerge="1">
                  <a:txBody>
                    <a:bodyPr/>
                    <a:lstStyle/>
                    <a:p>
                      <a:endParaRPr lang="en-US"/>
                    </a:p>
                  </a:txBody>
                  <a:tcPr/>
                </a:tc>
                <a:tc>
                  <a:txBody>
                    <a:bodyPr/>
                    <a:lstStyle/>
                    <a:p>
                      <a:pPr algn="ctr"/>
                      <a:r>
                        <a:rPr lang="en-US" dirty="0"/>
                        <a:t>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960511"/>
                  </a:ext>
                </a:extLst>
              </a:tr>
            </a:tbl>
          </a:graphicData>
        </a:graphic>
      </p:graphicFrame>
      <p:cxnSp>
        <p:nvCxnSpPr>
          <p:cNvPr id="12" name="Straight Connector 11">
            <a:extLst>
              <a:ext uri="{FF2B5EF4-FFF2-40B4-BE49-F238E27FC236}">
                <a16:creationId xmlns:a16="http://schemas.microsoft.com/office/drawing/2014/main" id="{6EFAB6AF-8CC3-FC18-5715-A0684EDA82B7}"/>
              </a:ext>
            </a:extLst>
          </p:cNvPr>
          <p:cNvCxnSpPr/>
          <p:nvPr/>
        </p:nvCxnSpPr>
        <p:spPr>
          <a:xfrm>
            <a:off x="5270764" y="2741702"/>
            <a:ext cx="692123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415B365-9C67-BB31-31BC-7881F467D11A}"/>
              </a:ext>
            </a:extLst>
          </p:cNvPr>
          <p:cNvCxnSpPr/>
          <p:nvPr/>
        </p:nvCxnSpPr>
        <p:spPr>
          <a:xfrm>
            <a:off x="5270764" y="3691165"/>
            <a:ext cx="692123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3C51B80-CB03-B170-4857-0A387B345C7D}"/>
              </a:ext>
            </a:extLst>
          </p:cNvPr>
          <p:cNvCxnSpPr/>
          <p:nvPr/>
        </p:nvCxnSpPr>
        <p:spPr>
          <a:xfrm>
            <a:off x="5270764" y="4764776"/>
            <a:ext cx="6921236"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A755FB8F-C94D-E79F-0F2D-14A007F8626F}"/>
              </a:ext>
            </a:extLst>
          </p:cNvPr>
          <p:cNvGrpSpPr/>
          <p:nvPr/>
        </p:nvGrpSpPr>
        <p:grpSpPr>
          <a:xfrm>
            <a:off x="5238274" y="1209099"/>
            <a:ext cx="6802755" cy="374846"/>
            <a:chOff x="5238274" y="1259899"/>
            <a:chExt cx="6802755" cy="374846"/>
          </a:xfrm>
        </p:grpSpPr>
        <p:grpSp>
          <p:nvGrpSpPr>
            <p:cNvPr id="20" name="Group 19">
              <a:extLst>
                <a:ext uri="{FF2B5EF4-FFF2-40B4-BE49-F238E27FC236}">
                  <a16:creationId xmlns:a16="http://schemas.microsoft.com/office/drawing/2014/main" id="{8B89DD82-E2C3-6263-FBE2-2DF1EF24D437}"/>
                </a:ext>
              </a:extLst>
            </p:cNvPr>
            <p:cNvGrpSpPr/>
            <p:nvPr/>
          </p:nvGrpSpPr>
          <p:grpSpPr>
            <a:xfrm>
              <a:off x="5238274" y="1259899"/>
              <a:ext cx="6802755" cy="369332"/>
              <a:chOff x="5497830" y="1217854"/>
              <a:chExt cx="6802755" cy="369332"/>
            </a:xfrm>
          </p:grpSpPr>
          <p:sp>
            <p:nvSpPr>
              <p:cNvPr id="22" name="Rectangle 21">
                <a:extLst>
                  <a:ext uri="{FF2B5EF4-FFF2-40B4-BE49-F238E27FC236}">
                    <a16:creationId xmlns:a16="http://schemas.microsoft.com/office/drawing/2014/main" id="{3364BA78-76EF-6987-3246-5EBC12CBF3F1}"/>
                  </a:ext>
                </a:extLst>
              </p:cNvPr>
              <p:cNvSpPr/>
              <p:nvPr/>
            </p:nvSpPr>
            <p:spPr>
              <a:xfrm>
                <a:off x="8869680" y="1217854"/>
                <a:ext cx="1188720" cy="3693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FDB89AC-5227-AA40-721C-9C84FA6D3D70}"/>
                  </a:ext>
                </a:extLst>
              </p:cNvPr>
              <p:cNvSpPr/>
              <p:nvPr/>
            </p:nvSpPr>
            <p:spPr>
              <a:xfrm>
                <a:off x="7738110" y="1217854"/>
                <a:ext cx="1188720" cy="3693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63D73F2-653A-EC32-DB90-CEA7FEEBBDC7}"/>
                  </a:ext>
                </a:extLst>
              </p:cNvPr>
              <p:cNvSpPr/>
              <p:nvPr/>
            </p:nvSpPr>
            <p:spPr>
              <a:xfrm>
                <a:off x="5497830" y="1217854"/>
                <a:ext cx="2240280" cy="369332"/>
              </a:xfrm>
              <a:prstGeom prst="rect">
                <a:avLst/>
              </a:prstGeom>
              <a:solidFill>
                <a:srgbClr val="8BB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7E3FE25-F67C-420B-3C0A-D0C73BA52F42}"/>
                  </a:ext>
                </a:extLst>
              </p:cNvPr>
              <p:cNvSpPr/>
              <p:nvPr/>
            </p:nvSpPr>
            <p:spPr>
              <a:xfrm>
                <a:off x="10060305" y="1217854"/>
                <a:ext cx="2240280" cy="369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DF546ADA-1AA7-DBF5-E93C-3A886F0566B8}"/>
                </a:ext>
              </a:extLst>
            </p:cNvPr>
            <p:cNvSpPr txBox="1"/>
            <p:nvPr/>
          </p:nvSpPr>
          <p:spPr>
            <a:xfrm>
              <a:off x="5270765" y="1265413"/>
              <a:ext cx="673777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   Most Important             2                3             Least Important</a:t>
              </a:r>
            </a:p>
          </p:txBody>
        </p:sp>
      </p:grpSp>
    </p:spTree>
    <p:extLst>
      <p:ext uri="{BB962C8B-B14F-4D97-AF65-F5344CB8AC3E}">
        <p14:creationId xmlns:p14="http://schemas.microsoft.com/office/powerpoint/2010/main" val="138742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91D3-AFCF-4F1B-85DB-4866102DEE0A}"/>
              </a:ext>
            </a:extLst>
          </p:cNvPr>
          <p:cNvSpPr>
            <a:spLocks noGrp="1"/>
          </p:cNvSpPr>
          <p:nvPr>
            <p:ph type="title"/>
          </p:nvPr>
        </p:nvSpPr>
        <p:spPr>
          <a:xfrm>
            <a:off x="368596" y="148410"/>
            <a:ext cx="11454807" cy="514199"/>
          </a:xfrm>
          <a:solidFill>
            <a:srgbClr val="CFB87C"/>
          </a:solidFill>
        </p:spPr>
        <p:txBody>
          <a:bodyPr>
            <a:noAutofit/>
          </a:bodyPr>
          <a:lstStyle/>
          <a:p>
            <a:pPr algn="ctr"/>
            <a:r>
              <a:rPr lang="en-US" sz="2800" b="1" dirty="0">
                <a:latin typeface="Arial" panose="020B0604020202020204" pitchFamily="34" charset="0"/>
                <a:cs typeface="Arial" panose="020B0604020202020204" pitchFamily="34" charset="0"/>
              </a:rPr>
              <a:t>Dissemination of results and data ranking by race/ethnicity</a:t>
            </a:r>
          </a:p>
        </p:txBody>
      </p:sp>
      <p:sp>
        <p:nvSpPr>
          <p:cNvPr id="7" name="Slide Number Placeholder 6">
            <a:extLst>
              <a:ext uri="{FF2B5EF4-FFF2-40B4-BE49-F238E27FC236}">
                <a16:creationId xmlns:a16="http://schemas.microsoft.com/office/drawing/2014/main" id="{A4A6625C-F4F7-1367-3BCB-7568A8895017}"/>
              </a:ext>
            </a:extLst>
          </p:cNvPr>
          <p:cNvSpPr>
            <a:spLocks noGrp="1"/>
          </p:cNvSpPr>
          <p:nvPr>
            <p:ph type="sldNum" sz="quarter" idx="12"/>
          </p:nvPr>
        </p:nvSpPr>
        <p:spPr>
          <a:xfrm>
            <a:off x="9448800" y="6492875"/>
            <a:ext cx="2743200" cy="365125"/>
          </a:xfrm>
        </p:spPr>
        <p:txBody>
          <a:bodyPr/>
          <a:lstStyle/>
          <a:p>
            <a:fld id="{D40D92EA-B95F-4C7E-84E7-912392EF3B71}" type="slidenum">
              <a:rPr lang="en-US" smtClean="0"/>
              <a:t>17</a:t>
            </a:fld>
            <a:endParaRPr lang="en-US" dirty="0"/>
          </a:p>
        </p:txBody>
      </p:sp>
      <p:graphicFrame>
        <p:nvGraphicFramePr>
          <p:cNvPr id="3" name="Chart 2">
            <a:extLst>
              <a:ext uri="{FF2B5EF4-FFF2-40B4-BE49-F238E27FC236}">
                <a16:creationId xmlns:a16="http://schemas.microsoft.com/office/drawing/2014/main" id="{8011B3E8-EDE5-0719-81AA-158D0E09CABE}"/>
              </a:ext>
            </a:extLst>
          </p:cNvPr>
          <p:cNvGraphicFramePr>
            <a:graphicFrameLocks/>
          </p:cNvGraphicFramePr>
          <p:nvPr/>
        </p:nvGraphicFramePr>
        <p:xfrm>
          <a:off x="4477610" y="1785369"/>
          <a:ext cx="7345794" cy="4078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16">
            <a:extLst>
              <a:ext uri="{FF2B5EF4-FFF2-40B4-BE49-F238E27FC236}">
                <a16:creationId xmlns:a16="http://schemas.microsoft.com/office/drawing/2014/main" id="{A8F0342E-9FDB-7FD3-D6E1-98394360CAF8}"/>
              </a:ext>
            </a:extLst>
          </p:cNvPr>
          <p:cNvGraphicFramePr>
            <a:graphicFrameLocks noGrp="1"/>
          </p:cNvGraphicFramePr>
          <p:nvPr/>
        </p:nvGraphicFramePr>
        <p:xfrm>
          <a:off x="196770" y="1773490"/>
          <a:ext cx="4551647" cy="4171462"/>
        </p:xfrm>
        <a:graphic>
          <a:graphicData uri="http://schemas.openxmlformats.org/drawingml/2006/table">
            <a:tbl>
              <a:tblPr firstRow="1" bandRow="1">
                <a:tableStyleId>{5940675A-B579-460E-94D1-54222C63F5DA}</a:tableStyleId>
              </a:tblPr>
              <a:tblGrid>
                <a:gridCol w="2818961">
                  <a:extLst>
                    <a:ext uri="{9D8B030D-6E8A-4147-A177-3AD203B41FA5}">
                      <a16:colId xmlns:a16="http://schemas.microsoft.com/office/drawing/2014/main" val="1110290683"/>
                    </a:ext>
                  </a:extLst>
                </a:gridCol>
                <a:gridCol w="1732686">
                  <a:extLst>
                    <a:ext uri="{9D8B030D-6E8A-4147-A177-3AD203B41FA5}">
                      <a16:colId xmlns:a16="http://schemas.microsoft.com/office/drawing/2014/main" val="2604038813"/>
                    </a:ext>
                  </a:extLst>
                </a:gridCol>
              </a:tblGrid>
              <a:tr h="476128">
                <a:tc rowSpan="2">
                  <a:txBody>
                    <a:bodyPr/>
                    <a:lstStyle/>
                    <a:p>
                      <a:pPr algn="ctr"/>
                      <a:r>
                        <a:rPr lang="en-US" dirty="0"/>
                        <a:t>Giving presentations to the community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Non-BIPOC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6051513"/>
                  </a:ext>
                </a:extLst>
              </a:tr>
              <a:tr h="600502">
                <a:tc vMerge="1">
                  <a:txBody>
                    <a:bodyPr/>
                    <a:lstStyle/>
                    <a:p>
                      <a:endParaRPr lang="en-US"/>
                    </a:p>
                  </a:txBody>
                  <a:tcPr/>
                </a:tc>
                <a:tc>
                  <a:txBody>
                    <a:bodyPr/>
                    <a:lstStyle/>
                    <a:p>
                      <a:pPr algn="ctr"/>
                      <a:r>
                        <a:rPr lang="en-US" dirty="0"/>
                        <a:t>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3096442"/>
                  </a:ext>
                </a:extLst>
              </a:tr>
              <a:tr h="476128">
                <a:tc rowSpan="2">
                  <a:txBody>
                    <a:bodyPr/>
                    <a:lstStyle/>
                    <a:p>
                      <a:pPr algn="ctr"/>
                      <a:r>
                        <a:rPr lang="en-US" dirty="0"/>
                        <a:t>Writing short reports in lay language for the community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Non-BIPOC</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3504448"/>
                  </a:ext>
                </a:extLst>
              </a:tr>
              <a:tr h="476128">
                <a:tc vMerge="1">
                  <a:txBody>
                    <a:bodyPr/>
                    <a:lstStyle/>
                    <a:p>
                      <a:endParaRPr lang="en-US"/>
                    </a:p>
                  </a:txBody>
                  <a:tcPr/>
                </a:tc>
                <a:tc>
                  <a:txBody>
                    <a:bodyPr/>
                    <a:lstStyle/>
                    <a:p>
                      <a:pPr algn="ctr"/>
                      <a:r>
                        <a:rPr lang="en-US" dirty="0"/>
                        <a:t>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4777795"/>
                  </a:ext>
                </a:extLst>
              </a:tr>
              <a:tr h="476128">
                <a:tc rowSpan="2">
                  <a:txBody>
                    <a:bodyPr/>
                    <a:lstStyle/>
                    <a:p>
                      <a:pPr algn="ctr"/>
                      <a:r>
                        <a:rPr lang="en-US" dirty="0"/>
                        <a:t>Publishing accurate and appropriate information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Non-BIPOC</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126369"/>
                  </a:ext>
                </a:extLst>
              </a:tr>
              <a:tr h="476128">
                <a:tc vMerge="1">
                  <a:txBody>
                    <a:bodyPr/>
                    <a:lstStyle/>
                    <a:p>
                      <a:endParaRPr lang="en-US"/>
                    </a:p>
                  </a:txBody>
                  <a:tcPr/>
                </a:tc>
                <a:tc>
                  <a:txBody>
                    <a:bodyPr/>
                    <a:lstStyle/>
                    <a:p>
                      <a:pPr algn="ctr"/>
                      <a:r>
                        <a:rPr lang="en-US" dirty="0"/>
                        <a:t>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3555332"/>
                  </a:ext>
                </a:extLst>
              </a:tr>
              <a:tr h="476128">
                <a:tc rowSpan="2">
                  <a:txBody>
                    <a:bodyPr/>
                    <a:lstStyle/>
                    <a:p>
                      <a:pPr algn="ctr"/>
                      <a:r>
                        <a:rPr lang="en-US" dirty="0"/>
                        <a:t>Sharing data with other researchers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Non-BIPOC</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5553235"/>
                  </a:ext>
                </a:extLst>
              </a:tr>
              <a:tr h="714192">
                <a:tc vMerge="1">
                  <a:txBody>
                    <a:bodyPr/>
                    <a:lstStyle/>
                    <a:p>
                      <a:endParaRPr lang="en-US"/>
                    </a:p>
                  </a:txBody>
                  <a:tcPr/>
                </a:tc>
                <a:tc>
                  <a:txBody>
                    <a:bodyPr/>
                    <a:lstStyle/>
                    <a:p>
                      <a:pPr algn="ctr"/>
                      <a:r>
                        <a:rPr lang="en-US" dirty="0"/>
                        <a:t>BIPOC</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960511"/>
                  </a:ext>
                </a:extLst>
              </a:tr>
            </a:tbl>
          </a:graphicData>
        </a:graphic>
      </p:graphicFrame>
      <p:cxnSp>
        <p:nvCxnSpPr>
          <p:cNvPr id="6" name="Straight Connector 5">
            <a:extLst>
              <a:ext uri="{FF2B5EF4-FFF2-40B4-BE49-F238E27FC236}">
                <a16:creationId xmlns:a16="http://schemas.microsoft.com/office/drawing/2014/main" id="{B10B15CB-228D-D801-D60E-51337951869B}"/>
              </a:ext>
            </a:extLst>
          </p:cNvPr>
          <p:cNvCxnSpPr>
            <a:cxnSpLocks/>
          </p:cNvCxnSpPr>
          <p:nvPr/>
        </p:nvCxnSpPr>
        <p:spPr>
          <a:xfrm>
            <a:off x="4748417" y="2849909"/>
            <a:ext cx="744358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DF528D3-9A63-88C6-338E-4704328D05D2}"/>
              </a:ext>
            </a:extLst>
          </p:cNvPr>
          <p:cNvCxnSpPr>
            <a:cxnSpLocks/>
          </p:cNvCxnSpPr>
          <p:nvPr/>
        </p:nvCxnSpPr>
        <p:spPr>
          <a:xfrm>
            <a:off x="4748417" y="3799892"/>
            <a:ext cx="744358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3FE0839-ACA1-20B4-A450-56B41C878C81}"/>
              </a:ext>
            </a:extLst>
          </p:cNvPr>
          <p:cNvCxnSpPr>
            <a:cxnSpLocks/>
          </p:cNvCxnSpPr>
          <p:nvPr/>
        </p:nvCxnSpPr>
        <p:spPr>
          <a:xfrm>
            <a:off x="4748417" y="4755436"/>
            <a:ext cx="7443583"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C434D8CB-DC74-7336-58AF-E97096123BED}"/>
              </a:ext>
            </a:extLst>
          </p:cNvPr>
          <p:cNvGrpSpPr/>
          <p:nvPr/>
        </p:nvGrpSpPr>
        <p:grpSpPr>
          <a:xfrm>
            <a:off x="4748417" y="1302407"/>
            <a:ext cx="6802755" cy="374846"/>
            <a:chOff x="5238274" y="1259899"/>
            <a:chExt cx="6802755" cy="374846"/>
          </a:xfrm>
        </p:grpSpPr>
        <p:grpSp>
          <p:nvGrpSpPr>
            <p:cNvPr id="24" name="Group 23">
              <a:extLst>
                <a:ext uri="{FF2B5EF4-FFF2-40B4-BE49-F238E27FC236}">
                  <a16:creationId xmlns:a16="http://schemas.microsoft.com/office/drawing/2014/main" id="{F2302CA1-3999-D7F2-37B6-A074CFE592F4}"/>
                </a:ext>
              </a:extLst>
            </p:cNvPr>
            <p:cNvGrpSpPr/>
            <p:nvPr/>
          </p:nvGrpSpPr>
          <p:grpSpPr>
            <a:xfrm>
              <a:off x="5238274" y="1259899"/>
              <a:ext cx="6802755" cy="369332"/>
              <a:chOff x="5497830" y="1217854"/>
              <a:chExt cx="6802755" cy="369332"/>
            </a:xfrm>
          </p:grpSpPr>
          <p:sp>
            <p:nvSpPr>
              <p:cNvPr id="26" name="Rectangle 25">
                <a:extLst>
                  <a:ext uri="{FF2B5EF4-FFF2-40B4-BE49-F238E27FC236}">
                    <a16:creationId xmlns:a16="http://schemas.microsoft.com/office/drawing/2014/main" id="{EE18718C-4054-3E84-F177-A2A592DD9811}"/>
                  </a:ext>
                </a:extLst>
              </p:cNvPr>
              <p:cNvSpPr/>
              <p:nvPr/>
            </p:nvSpPr>
            <p:spPr>
              <a:xfrm>
                <a:off x="8869680" y="1217854"/>
                <a:ext cx="1188720" cy="3693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FFEEB6-BDE3-DE41-FB7F-2E9844B229DB}"/>
                  </a:ext>
                </a:extLst>
              </p:cNvPr>
              <p:cNvSpPr/>
              <p:nvPr/>
            </p:nvSpPr>
            <p:spPr>
              <a:xfrm>
                <a:off x="7738110" y="1217854"/>
                <a:ext cx="1188720" cy="3693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1DD2F22-3E56-BBBC-DFCA-28ECAFF306F3}"/>
                  </a:ext>
                </a:extLst>
              </p:cNvPr>
              <p:cNvSpPr/>
              <p:nvPr/>
            </p:nvSpPr>
            <p:spPr>
              <a:xfrm>
                <a:off x="5497830" y="1217854"/>
                <a:ext cx="2240280" cy="369332"/>
              </a:xfrm>
              <a:prstGeom prst="rect">
                <a:avLst/>
              </a:prstGeom>
              <a:solidFill>
                <a:srgbClr val="8BB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6186A3F-4088-F4E5-43B0-4742806BABB6}"/>
                  </a:ext>
                </a:extLst>
              </p:cNvPr>
              <p:cNvSpPr/>
              <p:nvPr/>
            </p:nvSpPr>
            <p:spPr>
              <a:xfrm>
                <a:off x="10060305" y="1217854"/>
                <a:ext cx="2240280" cy="369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65EFC9A5-CFD3-32C1-BD5D-8097667D0D48}"/>
                </a:ext>
              </a:extLst>
            </p:cNvPr>
            <p:cNvSpPr txBox="1"/>
            <p:nvPr/>
          </p:nvSpPr>
          <p:spPr>
            <a:xfrm>
              <a:off x="5270765" y="1265413"/>
              <a:ext cx="673777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   Most Important             2                3             Least Important</a:t>
              </a:r>
            </a:p>
          </p:txBody>
        </p:sp>
      </p:grpSp>
      <p:sp>
        <p:nvSpPr>
          <p:cNvPr id="8" name="Title 1">
            <a:extLst>
              <a:ext uri="{FF2B5EF4-FFF2-40B4-BE49-F238E27FC236}">
                <a16:creationId xmlns:a16="http://schemas.microsoft.com/office/drawing/2014/main" id="{C5E02AFD-31E8-4A46-AB29-802B641806D6}"/>
              </a:ext>
            </a:extLst>
          </p:cNvPr>
          <p:cNvSpPr txBox="1">
            <a:spLocks/>
          </p:cNvSpPr>
          <p:nvPr/>
        </p:nvSpPr>
        <p:spPr>
          <a:xfrm>
            <a:off x="368597" y="5863856"/>
            <a:ext cx="11454806" cy="888079"/>
          </a:xfrm>
          <a:prstGeom prst="rect">
            <a:avLst/>
          </a:prstGeom>
          <a:solidFill>
            <a:srgbClr val="8BB8E8"/>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u="sng" dirty="0">
                <a:latin typeface="Arial" panose="020B0604020202020204" pitchFamily="34" charset="0"/>
                <a:cs typeface="Arial" panose="020B0604020202020204" pitchFamily="34" charset="0"/>
              </a:rPr>
              <a:t>Giving presentations to the community</a:t>
            </a:r>
            <a:r>
              <a:rPr lang="en-US" sz="2000" b="1" dirty="0">
                <a:latin typeface="Arial" panose="020B0604020202020204" pitchFamily="34" charset="0"/>
                <a:cs typeface="Arial" panose="020B0604020202020204" pitchFamily="34" charset="0"/>
              </a:rPr>
              <a:t> is ranked higher by Non-BIPOC participants and </a:t>
            </a:r>
            <a:r>
              <a:rPr lang="en-US" sz="2000" b="1" u="sng" dirty="0">
                <a:latin typeface="Arial" panose="020B0604020202020204" pitchFamily="34" charset="0"/>
                <a:cs typeface="Arial" panose="020B0604020202020204" pitchFamily="34" charset="0"/>
              </a:rPr>
              <a:t>Publishing accurate information</a:t>
            </a:r>
            <a:r>
              <a:rPr lang="en-US" sz="2000" b="1" dirty="0">
                <a:latin typeface="Arial" panose="020B0604020202020204" pitchFamily="34" charset="0"/>
                <a:cs typeface="Arial" panose="020B0604020202020204" pitchFamily="34" charset="0"/>
              </a:rPr>
              <a:t> is ranked higher by BIPOC participants</a:t>
            </a:r>
          </a:p>
        </p:txBody>
      </p:sp>
      <p:sp>
        <p:nvSpPr>
          <p:cNvPr id="4" name="TextBox 3">
            <a:extLst>
              <a:ext uri="{FF2B5EF4-FFF2-40B4-BE49-F238E27FC236}">
                <a16:creationId xmlns:a16="http://schemas.microsoft.com/office/drawing/2014/main" id="{ACB4AA52-1893-59CE-875E-577A0441DCDF}"/>
              </a:ext>
            </a:extLst>
          </p:cNvPr>
          <p:cNvSpPr txBox="1"/>
          <p:nvPr/>
        </p:nvSpPr>
        <p:spPr>
          <a:xfrm>
            <a:off x="360030" y="758214"/>
            <a:ext cx="11576730" cy="369332"/>
          </a:xfrm>
          <a:prstGeom prst="rect">
            <a:avLst/>
          </a:prstGeom>
          <a:noFill/>
        </p:spPr>
        <p:txBody>
          <a:bodyPr wrap="square" rtlCol="0">
            <a:spAutoFit/>
          </a:bodyPr>
          <a:lstStyle/>
          <a:p>
            <a:pPr algn="ctr"/>
            <a:r>
              <a:rPr lang="en-US" b="1" dirty="0"/>
              <a:t>BIPOC: Black, Indigenous, or Person of Color; </a:t>
            </a:r>
            <a:r>
              <a:rPr lang="en-US" b="1" dirty="0">
                <a:latin typeface="Arial" panose="020B0604020202020204" pitchFamily="34" charset="0"/>
                <a:cs typeface="Arial" panose="020B0604020202020204" pitchFamily="34" charset="0"/>
              </a:rPr>
              <a:t>N = 33 (Non-BIPOC=21, BIPOC =12)</a:t>
            </a:r>
          </a:p>
        </p:txBody>
      </p:sp>
    </p:spTree>
    <p:extLst>
      <p:ext uri="{BB962C8B-B14F-4D97-AF65-F5344CB8AC3E}">
        <p14:creationId xmlns:p14="http://schemas.microsoft.com/office/powerpoint/2010/main" val="136976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FC9C-F6C4-A349-5826-C042BE58D3B4}"/>
              </a:ext>
            </a:extLst>
          </p:cNvPr>
          <p:cNvSpPr>
            <a:spLocks noGrp="1"/>
          </p:cNvSpPr>
          <p:nvPr>
            <p:ph type="title"/>
          </p:nvPr>
        </p:nvSpPr>
        <p:spPr/>
        <p:txBody>
          <a:bodyPr/>
          <a:lstStyle/>
          <a:p>
            <a:pPr algn="ctr"/>
            <a:r>
              <a:rPr lang="en-US" dirty="0"/>
              <a:t>Conclusions</a:t>
            </a:r>
          </a:p>
        </p:txBody>
      </p:sp>
      <p:sp>
        <p:nvSpPr>
          <p:cNvPr id="3" name="Content Placeholder 2">
            <a:extLst>
              <a:ext uri="{FF2B5EF4-FFF2-40B4-BE49-F238E27FC236}">
                <a16:creationId xmlns:a16="http://schemas.microsoft.com/office/drawing/2014/main" id="{18AE1A90-D025-EBDC-1339-1C3B9E730399}"/>
              </a:ext>
            </a:extLst>
          </p:cNvPr>
          <p:cNvSpPr>
            <a:spLocks noGrp="1"/>
          </p:cNvSpPr>
          <p:nvPr>
            <p:ph idx="1"/>
          </p:nvPr>
        </p:nvSpPr>
        <p:spPr>
          <a:xfrm>
            <a:off x="838200" y="1847850"/>
            <a:ext cx="10515601" cy="2289235"/>
          </a:xfrm>
        </p:spPr>
        <p:txBody>
          <a:bodyPr>
            <a:normAutofit/>
          </a:bodyPr>
          <a:lstStyle/>
          <a:p>
            <a:r>
              <a:rPr lang="en-US" sz="3200" dirty="0"/>
              <a:t>Designed online survey, distributed to PI’s with NNHRRB-approved projects </a:t>
            </a:r>
          </a:p>
          <a:p>
            <a:pPr lvl="1"/>
            <a:r>
              <a:rPr lang="en-US" sz="2800" dirty="0"/>
              <a:t>Showed summary counts and thematic analyses </a:t>
            </a:r>
            <a:endParaRPr lang="en-US" sz="3200" dirty="0"/>
          </a:p>
          <a:p>
            <a:r>
              <a:rPr lang="en-US" sz="3200" dirty="0"/>
              <a:t>Genetic policies are needed </a:t>
            </a:r>
          </a:p>
        </p:txBody>
      </p:sp>
      <p:sp>
        <p:nvSpPr>
          <p:cNvPr id="4" name="Slide Number Placeholder 3">
            <a:extLst>
              <a:ext uri="{FF2B5EF4-FFF2-40B4-BE49-F238E27FC236}">
                <a16:creationId xmlns:a16="http://schemas.microsoft.com/office/drawing/2014/main" id="{5E4C1817-F643-C1FE-8B97-3BC56E418842}"/>
              </a:ext>
            </a:extLst>
          </p:cNvPr>
          <p:cNvSpPr>
            <a:spLocks noGrp="1"/>
          </p:cNvSpPr>
          <p:nvPr>
            <p:ph type="sldNum" sz="quarter" idx="12"/>
          </p:nvPr>
        </p:nvSpPr>
        <p:spPr/>
        <p:txBody>
          <a:bodyPr/>
          <a:lstStyle/>
          <a:p>
            <a:fld id="{D40D92EA-B95F-4C7E-84E7-912392EF3B71}" type="slidenum">
              <a:rPr lang="en-US" smtClean="0"/>
              <a:pPr/>
              <a:t>18</a:t>
            </a:fld>
            <a:endParaRPr lang="en-US"/>
          </a:p>
        </p:txBody>
      </p:sp>
      <p:sp>
        <p:nvSpPr>
          <p:cNvPr id="5" name="TextBox 4">
            <a:extLst>
              <a:ext uri="{FF2B5EF4-FFF2-40B4-BE49-F238E27FC236}">
                <a16:creationId xmlns:a16="http://schemas.microsoft.com/office/drawing/2014/main" id="{9D2AD243-5372-A93C-15C4-E590899B2368}"/>
              </a:ext>
            </a:extLst>
          </p:cNvPr>
          <p:cNvSpPr txBox="1"/>
          <p:nvPr/>
        </p:nvSpPr>
        <p:spPr>
          <a:xfrm>
            <a:off x="838199" y="4215666"/>
            <a:ext cx="10515601" cy="2062103"/>
          </a:xfrm>
          <a:prstGeom prst="rect">
            <a:avLst/>
          </a:prstGeom>
          <a:noFill/>
        </p:spPr>
        <p:txBody>
          <a:bodyPr wrap="square">
            <a:spAutoFit/>
          </a:bodyPr>
          <a:lstStyle/>
          <a:p>
            <a:pPr algn="ctr"/>
            <a:r>
              <a:rPr lang="en-US" sz="3200" i="1" dirty="0"/>
              <a:t>“I applaud the work you are doing to understand the community readiness and desire to include genetic research. The decision must come from within the community.”</a:t>
            </a:r>
          </a:p>
        </p:txBody>
      </p:sp>
    </p:spTree>
    <p:extLst>
      <p:ext uri="{BB962C8B-B14F-4D97-AF65-F5344CB8AC3E}">
        <p14:creationId xmlns:p14="http://schemas.microsoft.com/office/powerpoint/2010/main" val="304350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32106" y="1444028"/>
            <a:ext cx="5458247" cy="5277447"/>
          </a:xfrm>
        </p:spPr>
        <p:txBody>
          <a:bodyPr>
            <a:noAutofit/>
          </a:bodyPr>
          <a:lstStyle/>
          <a:p>
            <a:pPr marL="0" indent="0" algn="ctr">
              <a:buNone/>
            </a:pPr>
            <a:r>
              <a:rPr lang="en-US" sz="2400" b="1" dirty="0">
                <a:latin typeface="Arial" panose="020B0604020202020204" pitchFamily="34" charset="0"/>
                <a:cs typeface="Arial" panose="020B0604020202020204" pitchFamily="34" charset="0"/>
              </a:rPr>
              <a:t>Ahéhee’ – Thank You</a:t>
            </a:r>
          </a:p>
          <a:p>
            <a:r>
              <a:rPr lang="en-US" sz="1800" dirty="0">
                <a:latin typeface="Arial" panose="020B0604020202020204" pitchFamily="34" charset="0"/>
                <a:cs typeface="Arial" panose="020B0604020202020204" pitchFamily="34" charset="0"/>
              </a:rPr>
              <a:t>Our Research Team</a:t>
            </a:r>
          </a:p>
          <a:p>
            <a:r>
              <a:rPr lang="en-US" sz="1800" dirty="0">
                <a:latin typeface="Arial" panose="020B0604020202020204" pitchFamily="34" charset="0"/>
                <a:cs typeface="Arial" panose="020B0604020202020204" pitchFamily="34" charset="0"/>
              </a:rPr>
              <a:t>The Claw Lab and its members: </a:t>
            </a:r>
          </a:p>
          <a:p>
            <a:pPr lvl="1"/>
            <a:r>
              <a:rPr lang="en-US" sz="1400" dirty="0"/>
              <a:t>Amber Nashoba</a:t>
            </a:r>
          </a:p>
          <a:p>
            <a:pPr lvl="1"/>
            <a:r>
              <a:rPr lang="en-US" sz="1400" dirty="0"/>
              <a:t>Leah Nez</a:t>
            </a:r>
          </a:p>
          <a:p>
            <a:pPr lvl="1"/>
            <a:r>
              <a:rPr lang="en-US" sz="1400" dirty="0" err="1"/>
              <a:t>Kaja</a:t>
            </a:r>
            <a:r>
              <a:rPr lang="en-US" sz="1400" dirty="0"/>
              <a:t> </a:t>
            </a:r>
            <a:r>
              <a:rPr lang="en-US" sz="1400" dirty="0" err="1"/>
              <a:t>Aagaard</a:t>
            </a:r>
            <a:endParaRPr lang="en-US" sz="1400" dirty="0"/>
          </a:p>
          <a:p>
            <a:pPr lvl="1"/>
            <a:r>
              <a:rPr lang="en-US" sz="1400" dirty="0"/>
              <a:t>Tada Vargas</a:t>
            </a:r>
            <a:endParaRPr lang="en-US" sz="14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Navajo Nation Genetic Research Policy Development Working Group </a:t>
            </a:r>
          </a:p>
          <a:p>
            <a:r>
              <a:rPr lang="en-US" sz="1800" dirty="0">
                <a:latin typeface="Arial" panose="020B0604020202020204" pitchFamily="34" charset="0"/>
                <a:cs typeface="Arial" panose="020B0604020202020204" pitchFamily="34" charset="0"/>
              </a:rPr>
              <a:t>Honorable Council Delegate Jamie Henio (24</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NNC)</a:t>
            </a:r>
          </a:p>
          <a:p>
            <a:r>
              <a:rPr lang="en-US" sz="1800" dirty="0">
                <a:latin typeface="Arial" panose="020B0604020202020204" pitchFamily="34" charset="0"/>
                <a:cs typeface="Arial" panose="020B0604020202020204" pitchFamily="34" charset="0"/>
              </a:rPr>
              <a:t>Former Council Delegate Walter Phelps (23</a:t>
            </a:r>
            <a:r>
              <a:rPr lang="en-US" sz="1800" baseline="30000" dirty="0">
                <a:latin typeface="Arial" panose="020B0604020202020204" pitchFamily="34" charset="0"/>
                <a:cs typeface="Arial" panose="020B0604020202020204" pitchFamily="34" charset="0"/>
              </a:rPr>
              <a:t>rd</a:t>
            </a:r>
            <a:r>
              <a:rPr lang="en-US" sz="1800" dirty="0">
                <a:latin typeface="Arial" panose="020B0604020202020204" pitchFamily="34" charset="0"/>
                <a:cs typeface="Arial" panose="020B0604020202020204" pitchFamily="34" charset="0"/>
              </a:rPr>
              <a:t> NNC)</a:t>
            </a:r>
          </a:p>
          <a:p>
            <a:r>
              <a:rPr lang="en-US" sz="1800" dirty="0">
                <a:latin typeface="Arial" panose="020B0604020202020204" pitchFamily="34" charset="0"/>
                <a:cs typeface="Arial" panose="020B0604020202020204" pitchFamily="34" charset="0"/>
              </a:rPr>
              <a:t>Navajo Nation Human Research Review Board</a:t>
            </a:r>
          </a:p>
          <a:p>
            <a:r>
              <a:rPr lang="en-US" sz="1800" dirty="0">
                <a:latin typeface="Arial" panose="020B0604020202020204" pitchFamily="34" charset="0"/>
                <a:cs typeface="Arial" panose="020B0604020202020204" pitchFamily="34" charset="0"/>
              </a:rPr>
              <a:t>Navajo Government Development Office</a:t>
            </a:r>
          </a:p>
          <a:p>
            <a:r>
              <a:rPr lang="en-US" sz="1800" dirty="0">
                <a:latin typeface="Arial" panose="020B0604020202020204" pitchFamily="34" charset="0"/>
                <a:cs typeface="Arial" panose="020B0604020202020204" pitchFamily="34" charset="0"/>
              </a:rPr>
              <a:t>Navajo Department of Health</a:t>
            </a:r>
          </a:p>
        </p:txBody>
      </p:sp>
      <p:pic>
        <p:nvPicPr>
          <p:cNvPr id="10" name="Picture 9" descr="A screenshot of a cell phone&#10;&#10;Description automatically generated">
            <a:extLst>
              <a:ext uri="{FF2B5EF4-FFF2-40B4-BE49-F238E27FC236}">
                <a16:creationId xmlns:a16="http://schemas.microsoft.com/office/drawing/2014/main" id="{482295AD-ADF6-FF4F-AE8F-65911277AE6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216394" y="6075715"/>
            <a:ext cx="2771939" cy="746321"/>
          </a:xfrm>
          <a:prstGeom prst="rect">
            <a:avLst/>
          </a:prstGeom>
        </p:spPr>
      </p:pic>
      <p:pic>
        <p:nvPicPr>
          <p:cNvPr id="11" name="image4.png" descr="Icon&#10;&#10;Description automatically generated with low confidence">
            <a:extLst>
              <a:ext uri="{FF2B5EF4-FFF2-40B4-BE49-F238E27FC236}">
                <a16:creationId xmlns:a16="http://schemas.microsoft.com/office/drawing/2014/main" id="{AFB5AAA7-1304-1249-B814-8A3A7E66671D}"/>
              </a:ext>
            </a:extLst>
          </p:cNvPr>
          <p:cNvPicPr/>
          <p:nvPr/>
        </p:nvPicPr>
        <p:blipFill>
          <a:blip r:embed="rId4">
            <a:extLst>
              <a:ext uri="{28A0092B-C50C-407E-A947-70E740481C1C}">
                <a14:useLocalDpi xmlns:a14="http://schemas.microsoft.com/office/drawing/2010/main"/>
              </a:ext>
            </a:extLst>
          </a:blip>
          <a:srcRect/>
          <a:stretch>
            <a:fillRect/>
          </a:stretch>
        </p:blipFill>
        <p:spPr>
          <a:xfrm>
            <a:off x="9108728" y="6104190"/>
            <a:ext cx="1648808" cy="689372"/>
          </a:xfrm>
          <a:prstGeom prst="rect">
            <a:avLst/>
          </a:prstGeom>
          <a:ln/>
        </p:spPr>
      </p:pic>
      <p:sp>
        <p:nvSpPr>
          <p:cNvPr id="3" name="TextBox 2">
            <a:extLst>
              <a:ext uri="{FF2B5EF4-FFF2-40B4-BE49-F238E27FC236}">
                <a16:creationId xmlns:a16="http://schemas.microsoft.com/office/drawing/2014/main" id="{8AC6C9EF-E31D-674F-B91B-3A346E8FE97E}"/>
              </a:ext>
            </a:extLst>
          </p:cNvPr>
          <p:cNvSpPr txBox="1"/>
          <p:nvPr/>
        </p:nvSpPr>
        <p:spPr>
          <a:xfrm>
            <a:off x="5890353" y="5426742"/>
            <a:ext cx="6096000" cy="646331"/>
          </a:xfrm>
          <a:prstGeom prst="rect">
            <a:avLst/>
          </a:prstGeom>
          <a:noFill/>
          <a:ln>
            <a:noFill/>
          </a:ln>
        </p:spPr>
        <p:txBody>
          <a:bodyPr wrap="square" rtlCol="0">
            <a:spAutoFit/>
          </a:bodyPr>
          <a:lstStyle/>
          <a:p>
            <a:pPr marL="365751" lvl="1"/>
            <a:r>
              <a:rPr lang="en-US" b="1" dirty="0">
                <a:latin typeface="Arial" panose="020B0604020202020204" pitchFamily="34" charset="0"/>
                <a:cs typeface="Arial" panose="020B0604020202020204" pitchFamily="34" charset="0"/>
              </a:rPr>
              <a:t>Project email: </a:t>
            </a:r>
            <a:r>
              <a:rPr lang="en-US" b="1" dirty="0">
                <a:latin typeface="Arial" panose="020B0604020202020204" pitchFamily="34" charset="0"/>
                <a:cs typeface="Arial" panose="020B0604020202020204" pitchFamily="34" charset="0"/>
                <a:hlinkClick r:id="rId5"/>
              </a:rPr>
              <a:t>navajogenetics@gmail.com</a:t>
            </a:r>
            <a:endParaRPr lang="en-US" b="1" dirty="0">
              <a:latin typeface="Arial" panose="020B0604020202020204" pitchFamily="34" charset="0"/>
              <a:cs typeface="Arial" panose="020B0604020202020204" pitchFamily="34" charset="0"/>
            </a:endParaRPr>
          </a:p>
          <a:p>
            <a:pPr marL="365751" lvl="1"/>
            <a:r>
              <a:rPr lang="en-US" b="1" dirty="0">
                <a:latin typeface="Arial" panose="020B0604020202020204" pitchFamily="34" charset="0"/>
                <a:cs typeface="Arial" panose="020B0604020202020204" pitchFamily="34" charset="0"/>
              </a:rPr>
              <a:t>Personal email: </a:t>
            </a:r>
            <a:r>
              <a:rPr lang="en-US" b="1" dirty="0">
                <a:latin typeface="Arial" panose="020B0604020202020204" pitchFamily="34" charset="0"/>
                <a:cs typeface="Arial" panose="020B0604020202020204" pitchFamily="34" charset="0"/>
                <a:hlinkClick r:id="rId6"/>
              </a:rPr>
              <a:t>carissa.Sherman@cuanschutz.edu</a:t>
            </a:r>
            <a:r>
              <a:rPr lang="en-US" b="1" dirty="0">
                <a:latin typeface="Arial" panose="020B0604020202020204" pitchFamily="34" charset="0"/>
                <a:cs typeface="Arial" panose="020B0604020202020204" pitchFamily="34" charset="0"/>
              </a:rPr>
              <a:t> </a:t>
            </a:r>
          </a:p>
        </p:txBody>
      </p:sp>
      <p:sp>
        <p:nvSpPr>
          <p:cNvPr id="5" name="Content Placeholder 4"/>
          <p:cNvSpPr>
            <a:spLocks noGrp="1"/>
          </p:cNvSpPr>
          <p:nvPr>
            <p:ph sz="half" idx="2"/>
          </p:nvPr>
        </p:nvSpPr>
        <p:spPr>
          <a:xfrm>
            <a:off x="6096000" y="1444028"/>
            <a:ext cx="5714080" cy="5322180"/>
          </a:xfrm>
        </p:spPr>
        <p:txBody>
          <a:bodyPr>
            <a:normAutofit/>
          </a:bodyPr>
          <a:lstStyle/>
          <a:p>
            <a:pPr marL="0" indent="0" algn="ctr">
              <a:buNone/>
            </a:pPr>
            <a:r>
              <a:rPr lang="en-US" sz="2400" b="1" dirty="0">
                <a:latin typeface="Arial" panose="020B0604020202020204" pitchFamily="34" charset="0"/>
                <a:cs typeface="Arial" panose="020B0604020202020204" pitchFamily="34" charset="0"/>
              </a:rPr>
              <a:t>Funding</a:t>
            </a:r>
            <a:endParaRPr lang="en-US" sz="2000" b="1"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Seattle Children’s Hospital</a:t>
            </a:r>
          </a:p>
          <a:p>
            <a:pPr lvl="1"/>
            <a:r>
              <a:rPr lang="en-US" sz="1600" dirty="0">
                <a:latin typeface="Arial" panose="020B0604020202020204" pitchFamily="34" charset="0"/>
                <a:cs typeface="Arial" panose="020B0604020202020204" pitchFamily="34" charset="0"/>
              </a:rPr>
              <a:t>Pediatric Pilot Fund</a:t>
            </a:r>
          </a:p>
          <a:p>
            <a:pPr lvl="1"/>
            <a:r>
              <a:rPr lang="en-US" sz="1600" dirty="0">
                <a:latin typeface="Arial" panose="020B0604020202020204" pitchFamily="34" charset="0"/>
                <a:cs typeface="Arial" panose="020B0604020202020204" pitchFamily="34" charset="0"/>
              </a:rPr>
              <a:t>Health Equity Fund </a:t>
            </a:r>
          </a:p>
          <a:p>
            <a:pPr lvl="1"/>
            <a:r>
              <a:rPr lang="en-US" sz="1600" dirty="0">
                <a:latin typeface="Arial" panose="020B0604020202020204" pitchFamily="34" charset="0"/>
                <a:cs typeface="Arial" panose="020B0604020202020204" pitchFamily="34" charset="0"/>
              </a:rPr>
              <a:t>Treuman Katz Center for Pediatric Bioethics</a:t>
            </a:r>
          </a:p>
          <a:p>
            <a:pPr marL="0" indent="0">
              <a:buNone/>
            </a:pPr>
            <a:r>
              <a:rPr lang="en-US" sz="1800" dirty="0">
                <a:latin typeface="Arial" panose="020B0604020202020204" pitchFamily="34" charset="0"/>
                <a:cs typeface="Arial" panose="020B0604020202020204" pitchFamily="34" charset="0"/>
              </a:rPr>
              <a:t>University of Washington</a:t>
            </a:r>
          </a:p>
          <a:p>
            <a:pPr lvl="1"/>
            <a:r>
              <a:rPr lang="en-US" sz="1400" dirty="0">
                <a:latin typeface="Arial" panose="020B0604020202020204" pitchFamily="34" charset="0"/>
                <a:cs typeface="Arial" panose="020B0604020202020204" pitchFamily="34" charset="0"/>
              </a:rPr>
              <a:t>Information School</a:t>
            </a:r>
          </a:p>
          <a:p>
            <a:pPr marL="0" indent="0">
              <a:buNone/>
            </a:pPr>
            <a:r>
              <a:rPr lang="en-US" sz="1800" dirty="0">
                <a:latin typeface="Arial" panose="020B0604020202020204" pitchFamily="34" charset="0"/>
                <a:cs typeface="Arial" panose="020B0604020202020204" pitchFamily="34" charset="0"/>
              </a:rPr>
              <a:t>National Institutes of Health </a:t>
            </a:r>
          </a:p>
          <a:p>
            <a:pPr lvl="1"/>
            <a:r>
              <a:rPr lang="en-US" sz="1400" dirty="0">
                <a:latin typeface="Arial" panose="020B0604020202020204" pitchFamily="34" charset="0"/>
                <a:cs typeface="Arial" panose="020B0604020202020204" pitchFamily="34" charset="0"/>
              </a:rPr>
              <a:t>K01 Research Scientist Development Award (Garrison)</a:t>
            </a:r>
          </a:p>
          <a:p>
            <a:pPr lvl="1"/>
            <a:r>
              <a:rPr lang="en-US" sz="1400" dirty="0">
                <a:latin typeface="Arial" panose="020B0604020202020204" pitchFamily="34" charset="0"/>
                <a:cs typeface="Arial" panose="020B0604020202020204" pitchFamily="34" charset="0"/>
              </a:rPr>
              <a:t>F32 Postdoctoral Fellowship (Claw)</a:t>
            </a:r>
          </a:p>
          <a:p>
            <a:pPr lvl="1"/>
            <a:r>
              <a:rPr lang="en-US" sz="1400" dirty="0">
                <a:latin typeface="Arial" panose="020B0604020202020204" pitchFamily="34" charset="0"/>
                <a:cs typeface="Arial" panose="020B0604020202020204" pitchFamily="34" charset="0"/>
              </a:rPr>
              <a:t>RM1 Administrative Supplement Award (Garrison)</a:t>
            </a:r>
          </a:p>
          <a:p>
            <a:pPr lvl="1"/>
            <a:r>
              <a:rPr lang="en-US" sz="1400" dirty="0">
                <a:latin typeface="Arial" panose="020B0604020202020204" pitchFamily="34" charset="0"/>
                <a:cs typeface="Arial" panose="020B0604020202020204" pitchFamily="34" charset="0"/>
              </a:rPr>
              <a:t>NHGRI R25 (Claw)</a:t>
            </a:r>
          </a:p>
          <a:p>
            <a:pPr lvl="1"/>
            <a:r>
              <a:rPr lang="en-US" sz="1400" dirty="0">
                <a:latin typeface="Arial" panose="020B0604020202020204" pitchFamily="34" charset="0"/>
                <a:cs typeface="Arial" panose="020B0604020202020204" pitchFamily="34" charset="0"/>
              </a:rPr>
              <a:t>NARCH pilot grant (Claw and Garrison)</a:t>
            </a:r>
          </a:p>
        </p:txBody>
      </p:sp>
      <p:sp>
        <p:nvSpPr>
          <p:cNvPr id="15" name="Title 1">
            <a:extLst>
              <a:ext uri="{FF2B5EF4-FFF2-40B4-BE49-F238E27FC236}">
                <a16:creationId xmlns:a16="http://schemas.microsoft.com/office/drawing/2014/main" id="{4493D548-7309-A947-B39F-4E8E2CE13559}"/>
              </a:ext>
            </a:extLst>
          </p:cNvPr>
          <p:cNvSpPr txBox="1">
            <a:spLocks/>
          </p:cNvSpPr>
          <p:nvPr/>
        </p:nvSpPr>
        <p:spPr>
          <a:xfrm>
            <a:off x="838200" y="113181"/>
            <a:ext cx="10515600" cy="1325563"/>
          </a:xfrm>
          <a:prstGeom prst="rect">
            <a:avLst/>
          </a:prstGeom>
          <a:solidFill>
            <a:srgbClr val="CFB87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latin typeface="Arial" panose="020B0604020202020204" pitchFamily="34" charset="0"/>
                <a:cs typeface="Arial" panose="020B0604020202020204" pitchFamily="34" charset="0"/>
              </a:rPr>
              <a:t>Acknowledgements</a:t>
            </a:r>
            <a:endParaRPr lang="en-US" sz="40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CFB7399-9C36-98DF-E79D-D191058ADEA0}"/>
              </a:ext>
            </a:extLst>
          </p:cNvPr>
          <p:cNvSpPr>
            <a:spLocks noGrp="1"/>
          </p:cNvSpPr>
          <p:nvPr>
            <p:ph type="sldNum" sz="quarter" idx="12"/>
          </p:nvPr>
        </p:nvSpPr>
        <p:spPr/>
        <p:txBody>
          <a:bodyPr/>
          <a:lstStyle/>
          <a:p>
            <a:fld id="{D40D92EA-B95F-4C7E-84E7-912392EF3B71}" type="slidenum">
              <a:rPr lang="en-US" smtClean="0"/>
              <a:t>19</a:t>
            </a:fld>
            <a:endParaRPr lang="en-US"/>
          </a:p>
        </p:txBody>
      </p:sp>
    </p:spTree>
    <p:extLst>
      <p:ext uri="{BB962C8B-B14F-4D97-AF65-F5344CB8AC3E}">
        <p14:creationId xmlns:p14="http://schemas.microsoft.com/office/powerpoint/2010/main" val="110130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7FFCE1-A4BD-B021-E355-8B1A698C36CF}"/>
              </a:ext>
            </a:extLst>
          </p:cNvPr>
          <p:cNvSpPr>
            <a:spLocks noGrp="1"/>
          </p:cNvSpPr>
          <p:nvPr>
            <p:ph type="sldNum" sz="quarter" idx="12"/>
          </p:nvPr>
        </p:nvSpPr>
        <p:spPr/>
        <p:txBody>
          <a:bodyPr/>
          <a:lstStyle/>
          <a:p>
            <a:fld id="{D40D92EA-B95F-4C7E-84E7-912392EF3B71}" type="slidenum">
              <a:rPr lang="en-US" smtClean="0"/>
              <a:pPr/>
              <a:t>2</a:t>
            </a:fld>
            <a:endParaRPr lang="en-US"/>
          </a:p>
        </p:txBody>
      </p:sp>
      <p:sp>
        <p:nvSpPr>
          <p:cNvPr id="3" name="TextBox 2">
            <a:extLst>
              <a:ext uri="{FF2B5EF4-FFF2-40B4-BE49-F238E27FC236}">
                <a16:creationId xmlns:a16="http://schemas.microsoft.com/office/drawing/2014/main" id="{9F9C2290-6653-97F8-89EA-6CE08D818220}"/>
              </a:ext>
            </a:extLst>
          </p:cNvPr>
          <p:cNvSpPr txBox="1"/>
          <p:nvPr/>
        </p:nvSpPr>
        <p:spPr>
          <a:xfrm>
            <a:off x="7217922" y="6352143"/>
            <a:ext cx="3163111" cy="369332"/>
          </a:xfrm>
          <a:prstGeom prst="rect">
            <a:avLst/>
          </a:prstGeom>
          <a:noFill/>
        </p:spPr>
        <p:txBody>
          <a:bodyPr wrap="square" rtlCol="0">
            <a:spAutoFit/>
          </a:bodyPr>
          <a:lstStyle/>
          <a:p>
            <a:pPr algn="r"/>
            <a:r>
              <a:rPr lang="en-US" dirty="0"/>
              <a:t>(Duncan et al., 2019)</a:t>
            </a:r>
          </a:p>
        </p:txBody>
      </p:sp>
      <p:sp>
        <p:nvSpPr>
          <p:cNvPr id="13" name="Title 1">
            <a:extLst>
              <a:ext uri="{FF2B5EF4-FFF2-40B4-BE49-F238E27FC236}">
                <a16:creationId xmlns:a16="http://schemas.microsoft.com/office/drawing/2014/main" id="{5FD6FB02-869D-7148-3D39-68680077533A}"/>
              </a:ext>
            </a:extLst>
          </p:cNvPr>
          <p:cNvSpPr txBox="1">
            <a:spLocks/>
          </p:cNvSpPr>
          <p:nvPr/>
        </p:nvSpPr>
        <p:spPr>
          <a:xfrm>
            <a:off x="361459" y="84540"/>
            <a:ext cx="11588291" cy="1559433"/>
          </a:xfrm>
          <a:prstGeom prst="rect">
            <a:avLst/>
          </a:prstGeom>
          <a:solidFill>
            <a:srgbClr val="CFB87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Low-representation of historically underrepresented populations—including Indigenous peoples – in genetic studies</a:t>
            </a:r>
            <a:endParaRPr lang="en-US" sz="3200" b="1" dirty="0">
              <a:latin typeface="Arial" panose="020B0604020202020204" pitchFamily="34" charset="0"/>
              <a:cs typeface="Arial" panose="020B0604020202020204" pitchFamily="34" charset="0"/>
            </a:endParaRPr>
          </a:p>
        </p:txBody>
      </p:sp>
      <p:pic>
        <p:nvPicPr>
          <p:cNvPr id="2050" name="Picture 2" descr="Fig. 1">
            <a:extLst>
              <a:ext uri="{FF2B5EF4-FFF2-40B4-BE49-F238E27FC236}">
                <a16:creationId xmlns:a16="http://schemas.microsoft.com/office/drawing/2014/main" id="{17D6742B-B703-6D55-D1FE-CBDEBCF33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3" t="2033" b="35745"/>
          <a:stretch/>
        </p:blipFill>
        <p:spPr bwMode="auto">
          <a:xfrm>
            <a:off x="1744110" y="1841720"/>
            <a:ext cx="8842444" cy="4508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76115F-7893-7C23-63E8-09A89B3E16E3}"/>
              </a:ext>
            </a:extLst>
          </p:cNvPr>
          <p:cNvSpPr/>
          <p:nvPr/>
        </p:nvSpPr>
        <p:spPr>
          <a:xfrm>
            <a:off x="3044474" y="2448472"/>
            <a:ext cx="2792122" cy="2446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6656112-059A-168B-009A-7E4B26F2800D}"/>
              </a:ext>
            </a:extLst>
          </p:cNvPr>
          <p:cNvCxnSpPr>
            <a:cxnSpLocks/>
          </p:cNvCxnSpPr>
          <p:nvPr/>
        </p:nvCxnSpPr>
        <p:spPr>
          <a:xfrm>
            <a:off x="5836596" y="2572585"/>
            <a:ext cx="3400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53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E257-3DA3-973A-AAD7-CE73244BD9FA}"/>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56866D1-047D-4A12-AEE3-4AF20C87F8E4}"/>
              </a:ext>
            </a:extLst>
          </p:cNvPr>
          <p:cNvSpPr>
            <a:spLocks noGrp="1"/>
          </p:cNvSpPr>
          <p:nvPr>
            <p:ph idx="1"/>
          </p:nvPr>
        </p:nvSpPr>
        <p:spPr/>
        <p:txBody>
          <a:bodyPr>
            <a:normAutofit fontScale="70000" lnSpcReduction="20000"/>
          </a:bodyPr>
          <a:lstStyle/>
          <a:p>
            <a:r>
              <a:rPr lang="en-US" dirty="0">
                <a:effectLst/>
              </a:rPr>
              <a:t>Begay, R. L., Garrison, N. A., Sage, F., Bauer, M., </a:t>
            </a:r>
            <a:r>
              <a:rPr lang="en-US" dirty="0" err="1">
                <a:effectLst/>
              </a:rPr>
              <a:t>Knoki</a:t>
            </a:r>
            <a:r>
              <a:rPr lang="en-US" dirty="0">
                <a:effectLst/>
              </a:rPr>
              <a:t>-Wilson, U., Begay, D. H., Becenti-Pigman, B., &amp; Claw, K. G. (2020). Weaving the Strands of Life (</a:t>
            </a:r>
            <a:r>
              <a:rPr lang="en-US" dirty="0" err="1">
                <a:effectLst/>
              </a:rPr>
              <a:t>Iiná</a:t>
            </a:r>
            <a:r>
              <a:rPr lang="en-US" dirty="0">
                <a:effectLst/>
              </a:rPr>
              <a:t> </a:t>
            </a:r>
            <a:r>
              <a:rPr lang="en-US" dirty="0" err="1">
                <a:effectLst/>
              </a:rPr>
              <a:t>Bitł’ool</a:t>
            </a:r>
            <a:r>
              <a:rPr lang="en-US" dirty="0">
                <a:effectLst/>
              </a:rPr>
              <a:t>): History of Genetic Research Involving Navajo People. </a:t>
            </a:r>
            <a:r>
              <a:rPr lang="en-US" i="1" dirty="0">
                <a:effectLst/>
              </a:rPr>
              <a:t>Human Biology</a:t>
            </a:r>
            <a:r>
              <a:rPr lang="en-US" dirty="0">
                <a:effectLst/>
              </a:rPr>
              <a:t>, </a:t>
            </a:r>
            <a:r>
              <a:rPr lang="en-US" i="1" dirty="0">
                <a:effectLst/>
              </a:rPr>
              <a:t>91</a:t>
            </a:r>
            <a:r>
              <a:rPr lang="en-US" dirty="0">
                <a:effectLst/>
              </a:rPr>
              <a:t>(3), 189–208. </a:t>
            </a:r>
            <a:r>
              <a:rPr lang="en-US" dirty="0">
                <a:effectLst/>
                <a:hlinkClick r:id="rId2"/>
              </a:rPr>
              <a:t>https://doi.org/10.13110/humanbiology.91.3.04</a:t>
            </a:r>
            <a:endParaRPr lang="en-US" dirty="0">
              <a:effectLst/>
            </a:endParaRPr>
          </a:p>
          <a:p>
            <a:r>
              <a:rPr lang="en-US" dirty="0">
                <a:effectLst/>
              </a:rPr>
              <a:t>Claw, K. G., Dundas, N., Parrish, M. S., Begay, R. L., Teller, T. L., Garrison, N. A., &amp; Sage, F. (2021). Perspectives on Genetic Research: Results From a Survey of Navajo Community Members. </a:t>
            </a:r>
            <a:r>
              <a:rPr lang="en-US" i="1" dirty="0">
                <a:effectLst/>
              </a:rPr>
              <a:t>Frontiers in Genetics</a:t>
            </a:r>
            <a:r>
              <a:rPr lang="en-US" dirty="0">
                <a:effectLst/>
              </a:rPr>
              <a:t>, </a:t>
            </a:r>
            <a:r>
              <a:rPr lang="en-US" i="1" dirty="0">
                <a:effectLst/>
              </a:rPr>
              <a:t>12</a:t>
            </a:r>
            <a:r>
              <a:rPr lang="en-US" dirty="0">
                <a:effectLst/>
              </a:rPr>
              <a:t>, 734529. </a:t>
            </a:r>
            <a:r>
              <a:rPr lang="en-US" dirty="0">
                <a:effectLst/>
                <a:hlinkClick r:id="rId3"/>
              </a:rPr>
              <a:t>https://doi.org/10.3389/fgene.2021.734529</a:t>
            </a:r>
            <a:endParaRPr lang="en-US" dirty="0">
              <a:effectLst/>
            </a:endParaRPr>
          </a:p>
          <a:p>
            <a:r>
              <a:rPr lang="en-US" dirty="0">
                <a:effectLst/>
              </a:rPr>
              <a:t>Duncan, L., Shen, H., </a:t>
            </a:r>
            <a:r>
              <a:rPr lang="en-US" dirty="0" err="1">
                <a:effectLst/>
              </a:rPr>
              <a:t>Gelaye</a:t>
            </a:r>
            <a:r>
              <a:rPr lang="en-US" dirty="0">
                <a:effectLst/>
              </a:rPr>
              <a:t>, B., </a:t>
            </a:r>
            <a:r>
              <a:rPr lang="en-US" dirty="0" err="1">
                <a:effectLst/>
              </a:rPr>
              <a:t>Meijsen</a:t>
            </a:r>
            <a:r>
              <a:rPr lang="en-US" dirty="0">
                <a:effectLst/>
              </a:rPr>
              <a:t>, J., Ressler, K., Feldman, M., Peterson, R., &amp; Domingue, B. (2019). Analysis of polygenic risk score usage and performance in diverse human populations. </a:t>
            </a:r>
            <a:r>
              <a:rPr lang="en-US" i="1" dirty="0">
                <a:effectLst/>
              </a:rPr>
              <a:t>Nature Communications</a:t>
            </a:r>
            <a:r>
              <a:rPr lang="en-US" dirty="0">
                <a:effectLst/>
              </a:rPr>
              <a:t>, </a:t>
            </a:r>
            <a:r>
              <a:rPr lang="en-US" i="1" dirty="0">
                <a:effectLst/>
              </a:rPr>
              <a:t>10</a:t>
            </a:r>
            <a:r>
              <a:rPr lang="en-US" dirty="0">
                <a:effectLst/>
              </a:rPr>
              <a:t>(1), 3328. </a:t>
            </a:r>
            <a:r>
              <a:rPr lang="en-US" dirty="0">
                <a:effectLst/>
                <a:hlinkClick r:id="rId4"/>
              </a:rPr>
              <a:t>https://doi.org/10.1038/s41467-019-11112-0</a:t>
            </a:r>
            <a:endParaRPr lang="en-US" dirty="0">
              <a:effectLst/>
            </a:endParaRPr>
          </a:p>
          <a:p>
            <a:r>
              <a:rPr lang="en-US" dirty="0" err="1">
                <a:effectLst/>
              </a:rPr>
              <a:t>Gewin</a:t>
            </a:r>
            <a:r>
              <a:rPr lang="en-US" dirty="0">
                <a:effectLst/>
              </a:rPr>
              <a:t>, V. (2021). How to include Indigenous researchers and their knowledge. </a:t>
            </a:r>
            <a:r>
              <a:rPr lang="en-US" i="1" dirty="0">
                <a:effectLst/>
              </a:rPr>
              <a:t>Nature</a:t>
            </a:r>
            <a:r>
              <a:rPr lang="en-US" dirty="0">
                <a:effectLst/>
              </a:rPr>
              <a:t>, </a:t>
            </a:r>
            <a:r>
              <a:rPr lang="en-US" i="1" dirty="0">
                <a:effectLst/>
              </a:rPr>
              <a:t>589</a:t>
            </a:r>
            <a:r>
              <a:rPr lang="en-US" dirty="0">
                <a:effectLst/>
              </a:rPr>
              <a:t>(7841), 315–317. </a:t>
            </a:r>
            <a:r>
              <a:rPr lang="en-US" dirty="0">
                <a:effectLst/>
                <a:hlinkClick r:id="rId5"/>
              </a:rPr>
              <a:t>https://doi.org/10.1038/d41586-021-00022-1</a:t>
            </a:r>
            <a:endParaRPr lang="en-US" dirty="0">
              <a:effectLst/>
            </a:endParaRPr>
          </a:p>
          <a:p>
            <a:r>
              <a:rPr lang="en-US" i="1" dirty="0">
                <a:effectLst/>
              </a:rPr>
              <a:t>Navajo Nation Human Research Review Board</a:t>
            </a:r>
            <a:r>
              <a:rPr lang="en-US" dirty="0">
                <a:effectLst/>
              </a:rPr>
              <a:t>. (n.d.). Retrieved September 26, 2022, from </a:t>
            </a:r>
            <a:r>
              <a:rPr lang="en-US" dirty="0">
                <a:effectLst/>
                <a:hlinkClick r:id="rId6"/>
              </a:rPr>
              <a:t>https://nnhrrb.navajo-nsn.gov/aboutNNHRRB.html</a:t>
            </a:r>
            <a:endParaRPr lang="en-US" dirty="0">
              <a:effectLst/>
            </a:endParaRPr>
          </a:p>
        </p:txBody>
      </p:sp>
      <p:sp>
        <p:nvSpPr>
          <p:cNvPr id="4" name="Slide Number Placeholder 3">
            <a:extLst>
              <a:ext uri="{FF2B5EF4-FFF2-40B4-BE49-F238E27FC236}">
                <a16:creationId xmlns:a16="http://schemas.microsoft.com/office/drawing/2014/main" id="{52C73060-83EC-578A-7FF9-237DDB85CA1A}"/>
              </a:ext>
            </a:extLst>
          </p:cNvPr>
          <p:cNvSpPr>
            <a:spLocks noGrp="1"/>
          </p:cNvSpPr>
          <p:nvPr>
            <p:ph type="sldNum" sz="quarter" idx="12"/>
          </p:nvPr>
        </p:nvSpPr>
        <p:spPr/>
        <p:txBody>
          <a:bodyPr/>
          <a:lstStyle/>
          <a:p>
            <a:fld id="{D40D92EA-B95F-4C7E-84E7-912392EF3B71}" type="slidenum">
              <a:rPr lang="en-US" smtClean="0"/>
              <a:pPr/>
              <a:t>20</a:t>
            </a:fld>
            <a:endParaRPr lang="en-US"/>
          </a:p>
        </p:txBody>
      </p:sp>
    </p:spTree>
    <p:extLst>
      <p:ext uri="{BB962C8B-B14F-4D97-AF65-F5344CB8AC3E}">
        <p14:creationId xmlns:p14="http://schemas.microsoft.com/office/powerpoint/2010/main" val="427470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854" y="2054626"/>
            <a:ext cx="5873291" cy="4549942"/>
          </a:xfrm>
        </p:spPr>
        <p:txBody>
          <a:bodyPr>
            <a:normAutofit/>
          </a:bodyPr>
          <a:lstStyle/>
          <a:p>
            <a:pPr>
              <a:spcAft>
                <a:spcPts val="600"/>
              </a:spcAft>
            </a:pPr>
            <a:r>
              <a:rPr lang="en-US" sz="3200" dirty="0">
                <a:latin typeface="Arial" panose="020B0604020202020204" pitchFamily="34" charset="0"/>
                <a:cs typeface="Arial" panose="020B0604020202020204" pitchFamily="34" charset="0"/>
              </a:rPr>
              <a:t>Historical mistrust</a:t>
            </a:r>
          </a:p>
          <a:p>
            <a:pPr>
              <a:spcAft>
                <a:spcPts val="600"/>
              </a:spcAft>
            </a:pPr>
            <a:r>
              <a:rPr lang="en-US" sz="3200" dirty="0">
                <a:latin typeface="Arial" panose="020B0604020202020204" pitchFamily="34" charset="0"/>
                <a:cs typeface="Arial" panose="020B0604020202020204" pitchFamily="34" charset="0"/>
              </a:rPr>
              <a:t>Potential challenges to personal and cultural norms</a:t>
            </a:r>
          </a:p>
          <a:p>
            <a:pPr>
              <a:spcAft>
                <a:spcPts val="600"/>
              </a:spcAft>
            </a:pPr>
            <a:r>
              <a:rPr lang="en-US" sz="3200" dirty="0">
                <a:latin typeface="Arial" panose="020B0604020202020204" pitchFamily="34" charset="0"/>
                <a:cs typeface="Arial" panose="020B0604020202020204" pitchFamily="34" charset="0"/>
              </a:rPr>
              <a:t>Other health, social, and economic priorities</a:t>
            </a:r>
          </a:p>
          <a:p>
            <a:pPr>
              <a:spcAft>
                <a:spcPts val="600"/>
              </a:spcAft>
            </a:pPr>
            <a:r>
              <a:rPr lang="en-US" sz="3200" dirty="0">
                <a:latin typeface="Arial" panose="020B0604020202020204" pitchFamily="34" charset="0"/>
                <a:cs typeface="Arial" panose="020B0604020202020204" pitchFamily="34" charset="0"/>
              </a:rPr>
              <a:t>Control and storage of data</a:t>
            </a:r>
          </a:p>
          <a:p>
            <a:pPr lvl="1">
              <a:spcAft>
                <a:spcPts val="600"/>
              </a:spcAft>
            </a:pPr>
            <a:endParaRPr lang="en-US" sz="3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F8194A3-3D4F-42A5-BCE9-01251078FE21}"/>
              </a:ext>
            </a:extLst>
          </p:cNvPr>
          <p:cNvSpPr txBox="1">
            <a:spLocks/>
          </p:cNvSpPr>
          <p:nvPr/>
        </p:nvSpPr>
        <p:spPr>
          <a:xfrm>
            <a:off x="301854" y="409074"/>
            <a:ext cx="11588291" cy="1368926"/>
          </a:xfrm>
          <a:prstGeom prst="rect">
            <a:avLst/>
          </a:prstGeom>
          <a:solidFill>
            <a:srgbClr val="CFB87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Potential reasons for low Indigenous representation in research</a:t>
            </a:r>
          </a:p>
        </p:txBody>
      </p:sp>
      <p:pic>
        <p:nvPicPr>
          <p:cNvPr id="3074" name="Picture 2" descr="Indian Tribe Wins Fight to Limit Research of Its DNA - The New York Times">
            <a:extLst>
              <a:ext uri="{FF2B5EF4-FFF2-40B4-BE49-F238E27FC236}">
                <a16:creationId xmlns:a16="http://schemas.microsoft.com/office/drawing/2014/main" id="{B5CA39B6-9A9C-DEB0-C8F5-71E1BBA10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145" y="2054626"/>
            <a:ext cx="57150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DEF52E-0251-9EBF-F583-96863337CEEF}"/>
              </a:ext>
            </a:extLst>
          </p:cNvPr>
          <p:cNvSpPr txBox="1"/>
          <p:nvPr/>
        </p:nvSpPr>
        <p:spPr>
          <a:xfrm>
            <a:off x="5795767" y="5197876"/>
            <a:ext cx="6094378" cy="369332"/>
          </a:xfrm>
          <a:prstGeom prst="rect">
            <a:avLst/>
          </a:prstGeom>
          <a:noFill/>
        </p:spPr>
        <p:txBody>
          <a:bodyPr wrap="square">
            <a:spAutoFit/>
          </a:bodyPr>
          <a:lstStyle/>
          <a:p>
            <a:pPr algn="r"/>
            <a:r>
              <a:rPr lang="en-US" dirty="0">
                <a:hlinkClick r:id="rId5"/>
              </a:rPr>
              <a:t>(The New York Times, 2010)</a:t>
            </a:r>
            <a:endParaRPr lang="en-US" dirty="0"/>
          </a:p>
        </p:txBody>
      </p:sp>
    </p:spTree>
    <p:custDataLst>
      <p:tags r:id="rId1"/>
    </p:custDataLst>
    <p:extLst>
      <p:ext uri="{BB962C8B-B14F-4D97-AF65-F5344CB8AC3E}">
        <p14:creationId xmlns:p14="http://schemas.microsoft.com/office/powerpoint/2010/main" val="16817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DA25-6AA6-F427-FA26-2F873AA8DD88}"/>
              </a:ext>
            </a:extLst>
          </p:cNvPr>
          <p:cNvSpPr>
            <a:spLocks noGrp="1"/>
          </p:cNvSpPr>
          <p:nvPr>
            <p:ph type="title"/>
          </p:nvPr>
        </p:nvSpPr>
        <p:spPr/>
        <p:txBody>
          <a:bodyPr>
            <a:noAutofit/>
          </a:bodyPr>
          <a:lstStyle/>
          <a:p>
            <a:pPr algn="ctr"/>
            <a:r>
              <a:rPr lang="en-US" sz="3200" b="1" dirty="0"/>
              <a:t>Impacts of having low-representation of Indigenous populations in genetic studies</a:t>
            </a:r>
          </a:p>
        </p:txBody>
      </p:sp>
      <p:sp>
        <p:nvSpPr>
          <p:cNvPr id="3" name="Content Placeholder 2">
            <a:extLst>
              <a:ext uri="{FF2B5EF4-FFF2-40B4-BE49-F238E27FC236}">
                <a16:creationId xmlns:a16="http://schemas.microsoft.com/office/drawing/2014/main" id="{1FD5C492-741E-F7D6-B4A1-9FB98B67CB6F}"/>
              </a:ext>
            </a:extLst>
          </p:cNvPr>
          <p:cNvSpPr>
            <a:spLocks noGrp="1"/>
          </p:cNvSpPr>
          <p:nvPr>
            <p:ph idx="1"/>
          </p:nvPr>
        </p:nvSpPr>
        <p:spPr>
          <a:xfrm>
            <a:off x="838200" y="1825625"/>
            <a:ext cx="5923844" cy="4351338"/>
          </a:xfrm>
        </p:spPr>
        <p:txBody>
          <a:bodyPr>
            <a:normAutofit/>
          </a:bodyPr>
          <a:lstStyle/>
          <a:p>
            <a:pPr>
              <a:lnSpc>
                <a:spcPct val="100000"/>
              </a:lnSpc>
            </a:pPr>
            <a:r>
              <a:rPr lang="en-US" sz="3600" dirty="0"/>
              <a:t>May not benefit from genetic studies</a:t>
            </a:r>
          </a:p>
          <a:p>
            <a:pPr>
              <a:lnSpc>
                <a:spcPct val="100000"/>
              </a:lnSpc>
            </a:pPr>
            <a:r>
              <a:rPr lang="en-US" sz="3600" dirty="0"/>
              <a:t>Potentially exacerbate health disparities</a:t>
            </a:r>
          </a:p>
          <a:p>
            <a:pPr>
              <a:lnSpc>
                <a:spcPct val="100000"/>
              </a:lnSpc>
            </a:pPr>
            <a:r>
              <a:rPr lang="en-US" sz="3600" dirty="0"/>
              <a:t>Indigenous researchers &amp; knowledge undervalued (</a:t>
            </a:r>
            <a:r>
              <a:rPr lang="en-US" sz="3600" dirty="0" err="1"/>
              <a:t>Gewin</a:t>
            </a:r>
            <a:r>
              <a:rPr lang="en-US" sz="3600" dirty="0"/>
              <a:t>, 2021)</a:t>
            </a:r>
          </a:p>
          <a:p>
            <a:pPr>
              <a:lnSpc>
                <a:spcPct val="100000"/>
              </a:lnSpc>
            </a:pPr>
            <a:endParaRPr lang="en-US" sz="3600" dirty="0"/>
          </a:p>
        </p:txBody>
      </p:sp>
      <p:sp>
        <p:nvSpPr>
          <p:cNvPr id="4" name="Slide Number Placeholder 3">
            <a:extLst>
              <a:ext uri="{FF2B5EF4-FFF2-40B4-BE49-F238E27FC236}">
                <a16:creationId xmlns:a16="http://schemas.microsoft.com/office/drawing/2014/main" id="{39551FDF-DFB3-D0E9-FBEB-5C9A10C400C3}"/>
              </a:ext>
            </a:extLst>
          </p:cNvPr>
          <p:cNvSpPr>
            <a:spLocks noGrp="1"/>
          </p:cNvSpPr>
          <p:nvPr>
            <p:ph type="sldNum" sz="quarter" idx="12"/>
          </p:nvPr>
        </p:nvSpPr>
        <p:spPr/>
        <p:txBody>
          <a:bodyPr/>
          <a:lstStyle/>
          <a:p>
            <a:fld id="{D40D92EA-B95F-4C7E-84E7-912392EF3B71}" type="slidenum">
              <a:rPr lang="en-US" smtClean="0"/>
              <a:pPr/>
              <a:t>4</a:t>
            </a:fld>
            <a:endParaRPr lang="en-US" dirty="0"/>
          </a:p>
        </p:txBody>
      </p:sp>
      <p:pic>
        <p:nvPicPr>
          <p:cNvPr id="5" name="Picture 4">
            <a:extLst>
              <a:ext uri="{FF2B5EF4-FFF2-40B4-BE49-F238E27FC236}">
                <a16:creationId xmlns:a16="http://schemas.microsoft.com/office/drawing/2014/main" id="{81F2FABC-B3DC-E8C0-B40B-7791B819DB1D}"/>
              </a:ext>
            </a:extLst>
          </p:cNvPr>
          <p:cNvPicPr>
            <a:picLocks noChangeAspect="1"/>
          </p:cNvPicPr>
          <p:nvPr/>
        </p:nvPicPr>
        <p:blipFill>
          <a:blip r:embed="rId3"/>
          <a:stretch>
            <a:fillRect/>
          </a:stretch>
        </p:blipFill>
        <p:spPr>
          <a:xfrm>
            <a:off x="6762044" y="1825625"/>
            <a:ext cx="4591756" cy="3326472"/>
          </a:xfrm>
          <a:prstGeom prst="rect">
            <a:avLst/>
          </a:prstGeom>
        </p:spPr>
      </p:pic>
    </p:spTree>
    <p:extLst>
      <p:ext uri="{BB962C8B-B14F-4D97-AF65-F5344CB8AC3E}">
        <p14:creationId xmlns:p14="http://schemas.microsoft.com/office/powerpoint/2010/main" val="195869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C2F767-8BFD-16E4-944C-E025AFACD5E8}"/>
              </a:ext>
            </a:extLst>
          </p:cNvPr>
          <p:cNvSpPr>
            <a:spLocks noGrp="1"/>
          </p:cNvSpPr>
          <p:nvPr>
            <p:ph idx="1"/>
          </p:nvPr>
        </p:nvSpPr>
        <p:spPr>
          <a:xfrm>
            <a:off x="510150" y="3894946"/>
            <a:ext cx="11171700" cy="2217420"/>
          </a:xfrm>
        </p:spPr>
        <p:txBody>
          <a:bodyPr>
            <a:normAutofit/>
          </a:bodyPr>
          <a:lstStyle/>
          <a:p>
            <a:pPr marL="0" indent="0" algn="ctr">
              <a:buNone/>
            </a:pPr>
            <a:r>
              <a:rPr lang="en-US" sz="3600" b="1" dirty="0"/>
              <a:t>“The Mission of the Navajo Nation Human Research Review Board [NNHRRB] is to support research that promotes and enhances the interest and the visions of the Navajo People”</a:t>
            </a:r>
          </a:p>
        </p:txBody>
      </p:sp>
      <p:sp>
        <p:nvSpPr>
          <p:cNvPr id="4" name="Slide Number Placeholder 3">
            <a:extLst>
              <a:ext uri="{FF2B5EF4-FFF2-40B4-BE49-F238E27FC236}">
                <a16:creationId xmlns:a16="http://schemas.microsoft.com/office/drawing/2014/main" id="{63905206-6379-211D-C852-116D50AD9A24}"/>
              </a:ext>
            </a:extLst>
          </p:cNvPr>
          <p:cNvSpPr>
            <a:spLocks noGrp="1"/>
          </p:cNvSpPr>
          <p:nvPr>
            <p:ph type="sldNum" sz="quarter" idx="12"/>
          </p:nvPr>
        </p:nvSpPr>
        <p:spPr/>
        <p:txBody>
          <a:bodyPr/>
          <a:lstStyle/>
          <a:p>
            <a:fld id="{D40D92EA-B95F-4C7E-84E7-912392EF3B71}" type="slidenum">
              <a:rPr lang="en-US" smtClean="0"/>
              <a:t>5</a:t>
            </a:fld>
            <a:endParaRPr lang="en-US"/>
          </a:p>
        </p:txBody>
      </p:sp>
      <p:sp>
        <p:nvSpPr>
          <p:cNvPr id="10" name="TextBox 9">
            <a:extLst>
              <a:ext uri="{FF2B5EF4-FFF2-40B4-BE49-F238E27FC236}">
                <a16:creationId xmlns:a16="http://schemas.microsoft.com/office/drawing/2014/main" id="{14A360DB-AA0D-21A7-A4F0-78B3D3866118}"/>
              </a:ext>
            </a:extLst>
          </p:cNvPr>
          <p:cNvSpPr txBox="1"/>
          <p:nvPr/>
        </p:nvSpPr>
        <p:spPr>
          <a:xfrm>
            <a:off x="5255896" y="5900095"/>
            <a:ext cx="6097904" cy="369332"/>
          </a:xfrm>
          <a:prstGeom prst="rect">
            <a:avLst/>
          </a:prstGeom>
          <a:noFill/>
        </p:spPr>
        <p:txBody>
          <a:bodyPr wrap="square">
            <a:spAutoFit/>
          </a:bodyPr>
          <a:lstStyle/>
          <a:p>
            <a:pPr algn="r"/>
            <a:r>
              <a:rPr lang="en-US" dirty="0">
                <a:hlinkClick r:id="rId3"/>
              </a:rPr>
              <a:t>(NNHRRB, 2005)</a:t>
            </a:r>
            <a:endParaRPr lang="en-US" dirty="0"/>
          </a:p>
        </p:txBody>
      </p:sp>
      <p:pic>
        <p:nvPicPr>
          <p:cNvPr id="12" name="Picture 11">
            <a:extLst>
              <a:ext uri="{FF2B5EF4-FFF2-40B4-BE49-F238E27FC236}">
                <a16:creationId xmlns:a16="http://schemas.microsoft.com/office/drawing/2014/main" id="{7601703D-BD5D-9251-0CD8-EABBB5278F31}"/>
              </a:ext>
            </a:extLst>
          </p:cNvPr>
          <p:cNvPicPr>
            <a:picLocks noChangeAspect="1"/>
          </p:cNvPicPr>
          <p:nvPr/>
        </p:nvPicPr>
        <p:blipFill>
          <a:blip r:embed="rId4"/>
          <a:stretch>
            <a:fillRect/>
          </a:stretch>
        </p:blipFill>
        <p:spPr>
          <a:xfrm>
            <a:off x="981075" y="588573"/>
            <a:ext cx="10229850" cy="3219450"/>
          </a:xfrm>
          <a:prstGeom prst="rect">
            <a:avLst/>
          </a:prstGeom>
        </p:spPr>
      </p:pic>
      <p:sp>
        <p:nvSpPr>
          <p:cNvPr id="13" name="Frame 12">
            <a:extLst>
              <a:ext uri="{FF2B5EF4-FFF2-40B4-BE49-F238E27FC236}">
                <a16:creationId xmlns:a16="http://schemas.microsoft.com/office/drawing/2014/main" id="{DC1AE8DD-1007-2A70-8A3D-B20FE253CB28}"/>
              </a:ext>
            </a:extLst>
          </p:cNvPr>
          <p:cNvSpPr/>
          <p:nvPr/>
        </p:nvSpPr>
        <p:spPr>
          <a:xfrm>
            <a:off x="217170" y="217169"/>
            <a:ext cx="11772900" cy="6504305"/>
          </a:xfrm>
          <a:prstGeom prst="frame">
            <a:avLst>
              <a:gd name="adj1" fmla="val 83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633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B8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E7E3-A3B0-E94A-B633-5A66373BEF8E}"/>
              </a:ext>
            </a:extLst>
          </p:cNvPr>
          <p:cNvSpPr>
            <a:spLocks noGrp="1"/>
          </p:cNvSpPr>
          <p:nvPr>
            <p:ph type="title"/>
          </p:nvPr>
        </p:nvSpPr>
        <p:spPr>
          <a:xfrm>
            <a:off x="644908" y="110310"/>
            <a:ext cx="4806184" cy="3644537"/>
          </a:xfrm>
          <a:noFill/>
        </p:spPr>
        <p:txBody>
          <a:bodyPr vert="horz" lIns="121920" tIns="60960" rIns="121920" bIns="60960" rtlCol="0" anchor="b">
            <a:normAutofit/>
          </a:bodyPr>
          <a:lstStyle/>
          <a:p>
            <a:pPr defTabSz="1219170"/>
            <a:r>
              <a:rPr lang="en-US" sz="4000" b="1" dirty="0">
                <a:latin typeface="Arial" panose="020B0604020202020204" pitchFamily="34" charset="0"/>
                <a:cs typeface="Arial" panose="020B0604020202020204" pitchFamily="34" charset="0"/>
              </a:rPr>
              <a:t>A moratorium on Genetic Research conducted within the Navajo Nation was approved in April 2002.</a:t>
            </a:r>
          </a:p>
        </p:txBody>
      </p:sp>
      <p:pic>
        <p:nvPicPr>
          <p:cNvPr id="5" name="Content Placeholder 4" descr="A group of people sitting on the ground&#10;&#10;Description automatically generated with low confidence">
            <a:extLst>
              <a:ext uri="{FF2B5EF4-FFF2-40B4-BE49-F238E27FC236}">
                <a16:creationId xmlns:a16="http://schemas.microsoft.com/office/drawing/2014/main" id="{7965B112-F490-F741-97D7-69705EE2403A}"/>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r="-3"/>
          <a:stretch/>
        </p:blipFill>
        <p:spPr>
          <a:xfrm>
            <a:off x="6095999" y="13"/>
            <a:ext cx="6105655" cy="6857987"/>
          </a:xfrm>
          <a:prstGeom prst="rect">
            <a:avLst/>
          </a:prstGeom>
        </p:spPr>
      </p:pic>
      <p:sp>
        <p:nvSpPr>
          <p:cNvPr id="24" name="TextBox 23">
            <a:extLst>
              <a:ext uri="{FF2B5EF4-FFF2-40B4-BE49-F238E27FC236}">
                <a16:creationId xmlns:a16="http://schemas.microsoft.com/office/drawing/2014/main" id="{28660F7C-ABBD-8442-8971-3EF533999BA8}"/>
              </a:ext>
            </a:extLst>
          </p:cNvPr>
          <p:cNvSpPr txBox="1"/>
          <p:nvPr/>
        </p:nvSpPr>
        <p:spPr>
          <a:xfrm>
            <a:off x="-16933" y="6584091"/>
            <a:ext cx="2505814" cy="276999"/>
          </a:xfrm>
          <a:prstGeom prst="rect">
            <a:avLst/>
          </a:prstGeom>
          <a:noFill/>
        </p:spPr>
        <p:txBody>
          <a:bodyPr wrap="none" rtlCol="0">
            <a:spAutoFit/>
          </a:bodyPr>
          <a:lstStyle/>
          <a:p>
            <a:pPr defTabSz="609585"/>
            <a:r>
              <a:rPr lang="en-US" sz="1200" dirty="0">
                <a:latin typeface="Arial" panose="020B0604020202020204" pitchFamily="34" charset="0"/>
                <a:cs typeface="Arial" panose="020B0604020202020204" pitchFamily="34" charset="0"/>
              </a:rPr>
              <a:t>The LIFE Images Collection, 1948</a:t>
            </a:r>
          </a:p>
        </p:txBody>
      </p:sp>
      <p:pic>
        <p:nvPicPr>
          <p:cNvPr id="10" name="Picture 9" descr="Screen Shot 2013-02-06 at 6.34.29 PM.png">
            <a:extLst>
              <a:ext uri="{FF2B5EF4-FFF2-40B4-BE49-F238E27FC236}">
                <a16:creationId xmlns:a16="http://schemas.microsoft.com/office/drawing/2014/main" id="{C11453BA-07F3-0847-9AFF-A897E8C3A90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203951" y="4062624"/>
            <a:ext cx="5653011" cy="1731553"/>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13F77409-B09A-4FF8-06B9-2BF4CCF64532}"/>
              </a:ext>
            </a:extLst>
          </p:cNvPr>
          <p:cNvSpPr>
            <a:spLocks noGrp="1"/>
          </p:cNvSpPr>
          <p:nvPr>
            <p:ph type="sldNum" sz="quarter" idx="12"/>
          </p:nvPr>
        </p:nvSpPr>
        <p:spPr/>
        <p:txBody>
          <a:bodyPr/>
          <a:lstStyle/>
          <a:p>
            <a:fld id="{D40D92EA-B95F-4C7E-84E7-912392EF3B71}" type="slidenum">
              <a:rPr lang="en-US" smtClean="0"/>
              <a:t>6</a:t>
            </a:fld>
            <a:endParaRPr lang="en-US"/>
          </a:p>
        </p:txBody>
      </p:sp>
    </p:spTree>
    <p:custDataLst>
      <p:tags r:id="rId1"/>
    </p:custDataLst>
    <p:extLst>
      <p:ext uri="{BB962C8B-B14F-4D97-AF65-F5344CB8AC3E}">
        <p14:creationId xmlns:p14="http://schemas.microsoft.com/office/powerpoint/2010/main" val="244557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indow Rock, Arizona - 5 Things You Need To Know">
            <a:extLst>
              <a:ext uri="{FF2B5EF4-FFF2-40B4-BE49-F238E27FC236}">
                <a16:creationId xmlns:a16="http://schemas.microsoft.com/office/drawing/2014/main" id="{2FDCD464-D0D4-BB0B-466F-941DF7A46FF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20082" b="4918"/>
          <a:stretch/>
        </p:blipFill>
        <p:spPr bwMode="auto">
          <a:xfrm>
            <a:off x="20" y="-124446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10DEB4E-6ED6-3430-CFC2-60D7FBF05BD4}"/>
              </a:ext>
            </a:extLst>
          </p:cNvPr>
          <p:cNvSpPr>
            <a:spLocks noGrp="1"/>
          </p:cNvSpPr>
          <p:nvPr>
            <p:ph type="sldNum" sz="quarter" idx="12"/>
          </p:nvPr>
        </p:nvSpPr>
        <p:spPr>
          <a:xfrm>
            <a:off x="8610600" y="6356350"/>
            <a:ext cx="2743200" cy="365125"/>
          </a:xfrm>
        </p:spPr>
        <p:txBody>
          <a:bodyPr>
            <a:normAutofit/>
          </a:bodyPr>
          <a:lstStyle/>
          <a:p>
            <a:pPr>
              <a:spcAft>
                <a:spcPts val="600"/>
              </a:spcAft>
            </a:pPr>
            <a:fld id="{D40D92EA-B95F-4C7E-84E7-912392EF3B71}" type="slidenum">
              <a:rPr lang="en-US" sz="1200">
                <a:solidFill>
                  <a:srgbClr val="FFFFFF"/>
                </a:solidFill>
              </a:rPr>
              <a:pPr>
                <a:spcAft>
                  <a:spcPts val="600"/>
                </a:spcAft>
              </a:pPr>
              <a:t>7</a:t>
            </a:fld>
            <a:endParaRPr lang="en-US" sz="1200">
              <a:solidFill>
                <a:srgbClr val="FFFFFF"/>
              </a:solidFill>
            </a:endParaRPr>
          </a:p>
        </p:txBody>
      </p:sp>
      <p:sp>
        <p:nvSpPr>
          <p:cNvPr id="6" name="Rectangle 5">
            <a:extLst>
              <a:ext uri="{FF2B5EF4-FFF2-40B4-BE49-F238E27FC236}">
                <a16:creationId xmlns:a16="http://schemas.microsoft.com/office/drawing/2014/main" id="{6F4D10FC-8F19-AF9A-E8CE-FBD8060B3ABE}"/>
              </a:ext>
            </a:extLst>
          </p:cNvPr>
          <p:cNvSpPr/>
          <p:nvPr/>
        </p:nvSpPr>
        <p:spPr>
          <a:xfrm>
            <a:off x="430695" y="3167172"/>
            <a:ext cx="11330609" cy="1878515"/>
          </a:xfrm>
          <a:prstGeom prst="rect">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chemeClr val="bg1"/>
                </a:solidFill>
                <a:latin typeface="+mj-lt"/>
              </a:rPr>
              <a:t>Research Question: </a:t>
            </a:r>
            <a:br>
              <a:rPr lang="en-US" sz="3200" b="1" dirty="0">
                <a:solidFill>
                  <a:schemeClr val="bg1"/>
                </a:solidFill>
                <a:latin typeface="+mj-lt"/>
              </a:rPr>
            </a:br>
            <a:r>
              <a:rPr lang="en-US" sz="3200" b="1" dirty="0">
                <a:solidFill>
                  <a:schemeClr val="bg1"/>
                </a:solidFill>
                <a:latin typeface="+mj-lt"/>
                <a:cs typeface="Arial" panose="020B0604020202020204" pitchFamily="34" charset="0"/>
              </a:rPr>
              <a:t>How do researchers with NNHRRB-approved projects perceive genetic research on the Navajo Nation?</a:t>
            </a:r>
            <a:endParaRPr lang="en-US" sz="3200" dirty="0">
              <a:solidFill>
                <a:schemeClr val="bg1"/>
              </a:solidFill>
              <a:latin typeface="+mj-lt"/>
            </a:endParaRPr>
          </a:p>
        </p:txBody>
      </p:sp>
      <p:sp>
        <p:nvSpPr>
          <p:cNvPr id="8" name="TextBox 7">
            <a:extLst>
              <a:ext uri="{FF2B5EF4-FFF2-40B4-BE49-F238E27FC236}">
                <a16:creationId xmlns:a16="http://schemas.microsoft.com/office/drawing/2014/main" id="{49D036A9-BCC3-3FDA-E434-DD26C9D9AF86}"/>
              </a:ext>
            </a:extLst>
          </p:cNvPr>
          <p:cNvSpPr txBox="1"/>
          <p:nvPr/>
        </p:nvSpPr>
        <p:spPr>
          <a:xfrm>
            <a:off x="4937262" y="6356350"/>
            <a:ext cx="6097656" cy="369332"/>
          </a:xfrm>
          <a:prstGeom prst="rect">
            <a:avLst/>
          </a:prstGeom>
          <a:noFill/>
        </p:spPr>
        <p:txBody>
          <a:bodyPr wrap="square">
            <a:spAutoFit/>
          </a:bodyPr>
          <a:lstStyle/>
          <a:p>
            <a:pPr algn="r"/>
            <a:r>
              <a:rPr lang="en-US" dirty="0">
                <a:hlinkClick r:id="rId4">
                  <a:extLst>
                    <a:ext uri="{A12FA001-AC4F-418D-AE19-62706E023703}">
                      <ahyp:hlinkClr xmlns:ahyp="http://schemas.microsoft.com/office/drawing/2018/hyperlinkcolor" val="tx"/>
                    </a:ext>
                  </a:extLst>
                </a:hlinkClick>
              </a:rPr>
              <a:t>(Arizona, 2016)</a:t>
            </a:r>
            <a:endParaRPr lang="en-US" dirty="0"/>
          </a:p>
        </p:txBody>
      </p:sp>
    </p:spTree>
    <p:extLst>
      <p:ext uri="{BB962C8B-B14F-4D97-AF65-F5344CB8AC3E}">
        <p14:creationId xmlns:p14="http://schemas.microsoft.com/office/powerpoint/2010/main" val="41237315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13B0-9979-7C8B-0ED9-A81975730EA2}"/>
              </a:ext>
            </a:extLst>
          </p:cNvPr>
          <p:cNvSpPr>
            <a:spLocks noGrp="1"/>
          </p:cNvSpPr>
          <p:nvPr>
            <p:ph type="title"/>
          </p:nvPr>
        </p:nvSpPr>
        <p:spPr/>
        <p:txBody>
          <a:bodyPr/>
          <a:lstStyle/>
          <a:p>
            <a:pPr algn="ctr"/>
            <a:r>
              <a:rPr lang="en-US" b="1" dirty="0"/>
              <a:t>Methods</a:t>
            </a:r>
          </a:p>
        </p:txBody>
      </p:sp>
      <p:sp>
        <p:nvSpPr>
          <p:cNvPr id="4" name="Slide Number Placeholder 3">
            <a:extLst>
              <a:ext uri="{FF2B5EF4-FFF2-40B4-BE49-F238E27FC236}">
                <a16:creationId xmlns:a16="http://schemas.microsoft.com/office/drawing/2014/main" id="{77AA4D3B-10CD-1B37-5545-76C228362B06}"/>
              </a:ext>
            </a:extLst>
          </p:cNvPr>
          <p:cNvSpPr>
            <a:spLocks noGrp="1"/>
          </p:cNvSpPr>
          <p:nvPr>
            <p:ph type="sldNum" sz="quarter" idx="12"/>
          </p:nvPr>
        </p:nvSpPr>
        <p:spPr/>
        <p:txBody>
          <a:bodyPr/>
          <a:lstStyle/>
          <a:p>
            <a:fld id="{D40D92EA-B95F-4C7E-84E7-912392EF3B71}" type="slidenum">
              <a:rPr lang="en-US" smtClean="0"/>
              <a:t>8</a:t>
            </a:fld>
            <a:endParaRPr lang="en-US"/>
          </a:p>
        </p:txBody>
      </p:sp>
      <p:graphicFrame>
        <p:nvGraphicFramePr>
          <p:cNvPr id="7" name="Content Placeholder 6">
            <a:extLst>
              <a:ext uri="{FF2B5EF4-FFF2-40B4-BE49-F238E27FC236}">
                <a16:creationId xmlns:a16="http://schemas.microsoft.com/office/drawing/2014/main" id="{84798D1E-B0C9-F48D-A355-D6C6B9D35789}"/>
              </a:ext>
            </a:extLst>
          </p:cNvPr>
          <p:cNvGraphicFramePr>
            <a:graphicFrameLocks noGrp="1"/>
          </p:cNvGraphicFramePr>
          <p:nvPr>
            <p:ph idx="1"/>
            <p:extLst>
              <p:ext uri="{D42A27DB-BD31-4B8C-83A1-F6EECF244321}">
                <p14:modId xmlns:p14="http://schemas.microsoft.com/office/powerpoint/2010/main" val="3212870226"/>
              </p:ext>
            </p:extLst>
          </p:nvPr>
        </p:nvGraphicFramePr>
        <p:xfrm>
          <a:off x="838200" y="3512698"/>
          <a:ext cx="10515600" cy="284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areers at Qualtrics | Qualtrics jobs">
            <a:extLst>
              <a:ext uri="{FF2B5EF4-FFF2-40B4-BE49-F238E27FC236}">
                <a16:creationId xmlns:a16="http://schemas.microsoft.com/office/drawing/2014/main" id="{8782ED66-9462-9111-98D9-4E7D85974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284" y="1983606"/>
            <a:ext cx="3309259" cy="173736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Associate Principal Investigator (PI) Scheme | NIHR">
            <a:extLst>
              <a:ext uri="{FF2B5EF4-FFF2-40B4-BE49-F238E27FC236}">
                <a16:creationId xmlns:a16="http://schemas.microsoft.com/office/drawing/2014/main" id="{0625178C-A01D-2AE1-3EB4-92BB37417BF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27349"/>
          <a:stretch/>
        </p:blipFill>
        <p:spPr bwMode="auto">
          <a:xfrm>
            <a:off x="4161015" y="1983606"/>
            <a:ext cx="4039068"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problem with official statistics – and three ways to make them better">
            <a:extLst>
              <a:ext uri="{FF2B5EF4-FFF2-40B4-BE49-F238E27FC236}">
                <a16:creationId xmlns:a16="http://schemas.microsoft.com/office/drawing/2014/main" id="{D5FB381C-8230-55AD-FA11-0D6FDC5B87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0294" y="1974110"/>
            <a:ext cx="1841439" cy="12269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Studio - RStudio">
            <a:extLst>
              <a:ext uri="{FF2B5EF4-FFF2-40B4-BE49-F238E27FC236}">
                <a16:creationId xmlns:a16="http://schemas.microsoft.com/office/drawing/2014/main" id="{CAE2A207-8398-6000-6EE5-3354BF377F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81014" y="321978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rosoft Excel: Spreadsheets - Apps on Google Play">
            <a:extLst>
              <a:ext uri="{FF2B5EF4-FFF2-40B4-BE49-F238E27FC236}">
                <a16:creationId xmlns:a16="http://schemas.microsoft.com/office/drawing/2014/main" id="{31823909-FB76-2DEA-9BF6-C70DB8911C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58054" y="3219780"/>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9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53C9D557-9997-46D7-84E4-52334BF52339}"/>
              </a:ext>
            </a:extLst>
          </p:cNvPr>
          <p:cNvCxnSpPr>
            <a:cxnSpLocks/>
            <a:stCxn id="26" idx="2"/>
            <a:endCxn id="66" idx="0"/>
          </p:cNvCxnSpPr>
          <p:nvPr/>
        </p:nvCxnSpPr>
        <p:spPr>
          <a:xfrm flipH="1">
            <a:off x="10619075" y="1663155"/>
            <a:ext cx="27923" cy="37160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3CF7BC5-5093-4C9B-8A7B-723D40C7B75A}"/>
              </a:ext>
            </a:extLst>
          </p:cNvPr>
          <p:cNvCxnSpPr>
            <a:cxnSpLocks/>
            <a:stCxn id="32" idx="3"/>
            <a:endCxn id="26" idx="1"/>
          </p:cNvCxnSpPr>
          <p:nvPr/>
        </p:nvCxnSpPr>
        <p:spPr>
          <a:xfrm>
            <a:off x="6830003" y="1309212"/>
            <a:ext cx="293197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9941586-2765-4C1F-8B43-31D449BBAF72}"/>
              </a:ext>
            </a:extLst>
          </p:cNvPr>
          <p:cNvCxnSpPr>
            <a:cxnSpLocks/>
            <a:stCxn id="17" idx="3"/>
            <a:endCxn id="32" idx="2"/>
          </p:cNvCxnSpPr>
          <p:nvPr/>
        </p:nvCxnSpPr>
        <p:spPr>
          <a:xfrm flipV="1">
            <a:off x="4534233" y="1509267"/>
            <a:ext cx="1129424" cy="488564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96B50944-2A22-45FD-BF65-C4ACF7CA38C6}"/>
              </a:ext>
            </a:extLst>
          </p:cNvPr>
          <p:cNvGraphicFramePr>
            <a:graphicFrameLocks noGrp="1"/>
          </p:cNvGraphicFramePr>
          <p:nvPr/>
        </p:nvGraphicFramePr>
        <p:xfrm>
          <a:off x="151735" y="4267018"/>
          <a:ext cx="4097264" cy="1501140"/>
        </p:xfrm>
        <a:graphic>
          <a:graphicData uri="http://schemas.openxmlformats.org/drawingml/2006/table">
            <a:tbl>
              <a:tblPr>
                <a:tableStyleId>{5940675A-B579-460E-94D1-54222C63F5DA}</a:tableStyleId>
              </a:tblPr>
              <a:tblGrid>
                <a:gridCol w="2048632">
                  <a:extLst>
                    <a:ext uri="{9D8B030D-6E8A-4147-A177-3AD203B41FA5}">
                      <a16:colId xmlns:a16="http://schemas.microsoft.com/office/drawing/2014/main" val="4240304154"/>
                    </a:ext>
                  </a:extLst>
                </a:gridCol>
                <a:gridCol w="2048632">
                  <a:extLst>
                    <a:ext uri="{9D8B030D-6E8A-4147-A177-3AD203B41FA5}">
                      <a16:colId xmlns:a16="http://schemas.microsoft.com/office/drawing/2014/main" val="1653312947"/>
                    </a:ext>
                  </a:extLst>
                </a:gridCol>
              </a:tblGrid>
              <a:tr h="182880">
                <a:tc gridSpan="2">
                  <a:txBody>
                    <a:bodyPr/>
                    <a:lstStyle/>
                    <a:p>
                      <a:pPr algn="ctr" fontAlgn="b"/>
                      <a:r>
                        <a:rPr lang="en-US" sz="1600" b="1" u="none" strike="noStrike" dirty="0">
                          <a:solidFill>
                            <a:srgbClr val="000000"/>
                          </a:solidFill>
                          <a:effectLst/>
                          <a:latin typeface="Arial" panose="020B0604020202020204" pitchFamily="34" charset="0"/>
                          <a:cs typeface="Arial" panose="020B0604020202020204" pitchFamily="34" charset="0"/>
                        </a:rPr>
                        <a:t>Topics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hMerge="1">
                  <a:txBody>
                    <a:bodyPr/>
                    <a:lstStyle/>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232658836"/>
                  </a:ext>
                </a:extLst>
              </a:tr>
              <a:tr h="182880">
                <a:tc>
                  <a:txBody>
                    <a:bodyPr/>
                    <a:lstStyle/>
                    <a:p>
                      <a:pPr algn="ctr" fontAlgn="b"/>
                      <a:r>
                        <a:rPr lang="en-US" sz="1600" u="none" strike="noStrike" dirty="0">
                          <a:effectLst/>
                          <a:latin typeface="Arial" panose="020B0604020202020204" pitchFamily="34" charset="0"/>
                          <a:cs typeface="Arial" panose="020B0604020202020204" pitchFamily="34" charset="0"/>
                        </a:rPr>
                        <a:t>Immunology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Bacterial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527088984"/>
                  </a:ext>
                </a:extLst>
              </a:tr>
              <a:tr h="182880">
                <a:tc>
                  <a:txBody>
                    <a:bodyPr/>
                    <a:lstStyle/>
                    <a:p>
                      <a:pPr algn="ctr" fontAlgn="b"/>
                      <a:r>
                        <a:rPr lang="en-US" sz="1600" u="none" strike="noStrike">
                          <a:effectLst/>
                          <a:latin typeface="Arial" panose="020B0604020202020204" pitchFamily="34" charset="0"/>
                          <a:cs typeface="Arial" panose="020B0604020202020204" pitchFamily="34" charset="0"/>
                        </a:rPr>
                        <a:t>Environmental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Asthma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6239378"/>
                  </a:ext>
                </a:extLst>
              </a:tr>
              <a:tr h="182880">
                <a:tc>
                  <a:txBody>
                    <a:bodyPr/>
                    <a:lstStyle/>
                    <a:p>
                      <a:pPr algn="ctr" fontAlgn="b"/>
                      <a:r>
                        <a:rPr lang="en-US" sz="1600" u="none" strike="noStrike">
                          <a:effectLst/>
                          <a:latin typeface="Arial" panose="020B0604020202020204" pitchFamily="34" charset="0"/>
                          <a:cs typeface="Arial" panose="020B0604020202020204" pitchFamily="34" charset="0"/>
                        </a:rPr>
                        <a:t>Diabetes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Cancer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755546005"/>
                  </a:ext>
                </a:extLst>
              </a:tr>
              <a:tr h="182880">
                <a:tc>
                  <a:txBody>
                    <a:bodyPr/>
                    <a:lstStyle/>
                    <a:p>
                      <a:pPr algn="ctr" fontAlgn="b"/>
                      <a:r>
                        <a:rPr lang="en-US" sz="1600" u="none" strike="noStrike">
                          <a:effectLst/>
                          <a:latin typeface="Arial" panose="020B0604020202020204" pitchFamily="34" charset="0"/>
                          <a:cs typeface="Arial" panose="020B0604020202020204" pitchFamily="34" charset="0"/>
                        </a:rPr>
                        <a:t>Vaccine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Microbiome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490626125"/>
                  </a:ext>
                </a:extLst>
              </a:tr>
              <a:tr h="182880">
                <a:tc>
                  <a:txBody>
                    <a:bodyPr/>
                    <a:lstStyle/>
                    <a:p>
                      <a:pPr algn="ctr" fontAlgn="b"/>
                      <a:r>
                        <a:rPr lang="en-US" sz="1600" u="none" strike="noStrike" dirty="0">
                          <a:effectLst/>
                          <a:latin typeface="Arial" panose="020B0604020202020204" pitchFamily="34" charset="0"/>
                          <a:cs typeface="Arial" panose="020B0604020202020204" pitchFamily="34" charset="0"/>
                        </a:rPr>
                        <a:t>Health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COVID-19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032143650"/>
                  </a:ext>
                </a:extLst>
              </a:tr>
            </a:tbl>
          </a:graphicData>
        </a:graphic>
      </p:graphicFrame>
      <p:sp>
        <p:nvSpPr>
          <p:cNvPr id="14" name="TextBox 13">
            <a:extLst>
              <a:ext uri="{FF2B5EF4-FFF2-40B4-BE49-F238E27FC236}">
                <a16:creationId xmlns:a16="http://schemas.microsoft.com/office/drawing/2014/main" id="{8709F4B2-96E8-44C5-80D1-AEBD54F93959}"/>
              </a:ext>
            </a:extLst>
          </p:cNvPr>
          <p:cNvSpPr txBox="1"/>
          <p:nvPr/>
        </p:nvSpPr>
        <p:spPr>
          <a:xfrm>
            <a:off x="599108" y="818195"/>
            <a:ext cx="3217448" cy="707886"/>
          </a:xfrm>
          <a:prstGeom prst="rect">
            <a:avLst/>
          </a:prstGeom>
          <a:solidFill>
            <a:srgbClr val="8BB8E8"/>
          </a:solidFill>
        </p:spPr>
        <p:txBody>
          <a:bodyPr wrap="square" rtlCol="0">
            <a:spAutoFit/>
          </a:bodyPr>
          <a:lstStyle/>
          <a:p>
            <a:pPr algn="ctr"/>
            <a:r>
              <a:rPr lang="en-US" sz="2000" b="1" dirty="0">
                <a:latin typeface="Arial" panose="020B0604020202020204" pitchFamily="34" charset="0"/>
                <a:cs typeface="Arial" panose="020B0604020202020204" pitchFamily="34" charset="0"/>
              </a:rPr>
              <a:t>182 NNHRRB projects – 3/2021</a:t>
            </a:r>
          </a:p>
        </p:txBody>
      </p:sp>
      <p:sp>
        <p:nvSpPr>
          <p:cNvPr id="17" name="TextBox 16">
            <a:extLst>
              <a:ext uri="{FF2B5EF4-FFF2-40B4-BE49-F238E27FC236}">
                <a16:creationId xmlns:a16="http://schemas.microsoft.com/office/drawing/2014/main" id="{D7F5E9DF-4D3B-4DFF-9F53-095868305C4A}"/>
              </a:ext>
            </a:extLst>
          </p:cNvPr>
          <p:cNvSpPr txBox="1"/>
          <p:nvPr/>
        </p:nvSpPr>
        <p:spPr>
          <a:xfrm>
            <a:off x="188657" y="6195378"/>
            <a:ext cx="4345576" cy="399068"/>
          </a:xfrm>
          <a:prstGeom prst="rect">
            <a:avLst/>
          </a:prstGeom>
          <a:solidFill>
            <a:srgbClr val="8BB8E8"/>
          </a:solidFill>
        </p:spPr>
        <p:txBody>
          <a:bodyPr wrap="square">
            <a:spAutoFit/>
          </a:bodyPr>
          <a:lstStyle/>
          <a:p>
            <a:pPr algn="ctr"/>
            <a:r>
              <a:rPr lang="en-US" sz="2000" b="1" dirty="0">
                <a:solidFill>
                  <a:srgbClr val="000000"/>
                </a:solidFill>
                <a:effectLst/>
                <a:latin typeface="Arial" panose="020B0604020202020204" pitchFamily="34" charset="0"/>
                <a:ea typeface="Arial" panose="020B0604020202020204" pitchFamily="34" charset="0"/>
              </a:rPr>
              <a:t>100 projects</a:t>
            </a:r>
            <a:endParaRPr lang="en-US" sz="2000" b="1" dirty="0"/>
          </a:p>
        </p:txBody>
      </p:sp>
      <p:sp>
        <p:nvSpPr>
          <p:cNvPr id="20" name="TextBox 19">
            <a:extLst>
              <a:ext uri="{FF2B5EF4-FFF2-40B4-BE49-F238E27FC236}">
                <a16:creationId xmlns:a16="http://schemas.microsoft.com/office/drawing/2014/main" id="{5CF713FC-8CC3-4843-9EEA-F95C4470888E}"/>
              </a:ext>
            </a:extLst>
          </p:cNvPr>
          <p:cNvSpPr txBox="1"/>
          <p:nvPr/>
        </p:nvSpPr>
        <p:spPr>
          <a:xfrm>
            <a:off x="4497311" y="3346532"/>
            <a:ext cx="2332692" cy="400110"/>
          </a:xfrm>
          <a:prstGeom prst="rect">
            <a:avLst/>
          </a:prstGeom>
          <a:solidFill>
            <a:srgbClr val="8BB8E8"/>
          </a:solidFill>
        </p:spPr>
        <p:txBody>
          <a:bodyPr wrap="square" rtlCol="0">
            <a:spAutoFit/>
          </a:bodyPr>
          <a:lstStyle/>
          <a:p>
            <a:pPr algn="ctr"/>
            <a:r>
              <a:rPr lang="en-US" sz="2000" b="1" dirty="0">
                <a:latin typeface="Arial" panose="020B0604020202020204" pitchFamily="34" charset="0"/>
                <a:cs typeface="Arial" panose="020B0604020202020204" pitchFamily="34" charset="0"/>
              </a:rPr>
              <a:t>59 contacts</a:t>
            </a:r>
          </a:p>
        </p:txBody>
      </p:sp>
      <p:sp>
        <p:nvSpPr>
          <p:cNvPr id="25" name="TextBox 24">
            <a:extLst>
              <a:ext uri="{FF2B5EF4-FFF2-40B4-BE49-F238E27FC236}">
                <a16:creationId xmlns:a16="http://schemas.microsoft.com/office/drawing/2014/main" id="{2EBECA58-7291-4E94-9771-62AD0EF3E403}"/>
              </a:ext>
            </a:extLst>
          </p:cNvPr>
          <p:cNvSpPr txBox="1"/>
          <p:nvPr/>
        </p:nvSpPr>
        <p:spPr>
          <a:xfrm>
            <a:off x="7229437" y="795318"/>
            <a:ext cx="1824537" cy="1323439"/>
          </a:xfrm>
          <a:prstGeom prst="rect">
            <a:avLst/>
          </a:prstGeom>
          <a:solidFill>
            <a:schemeClr val="bg1"/>
          </a:solidFill>
          <a:ln>
            <a:solidFill>
              <a:schemeClr val="tx1"/>
            </a:solidFill>
          </a:ln>
        </p:spPr>
        <p:txBody>
          <a:bodyPr wrap="square" rtlCol="0">
            <a:spAutoFit/>
          </a:bodyPr>
          <a:lstStyle/>
          <a:p>
            <a:pPr algn="ctr"/>
            <a:r>
              <a:rPr lang="en-US" sz="2000" dirty="0">
                <a:latin typeface="Arial" panose="020B0604020202020204" pitchFamily="34" charset="0"/>
                <a:cs typeface="Arial" panose="020B0604020202020204" pitchFamily="34" charset="0"/>
              </a:rPr>
              <a:t>Sent personalized emails 1x month</a:t>
            </a:r>
          </a:p>
        </p:txBody>
      </p:sp>
      <p:cxnSp>
        <p:nvCxnSpPr>
          <p:cNvPr id="23" name="Straight Arrow Connector 22">
            <a:extLst>
              <a:ext uri="{FF2B5EF4-FFF2-40B4-BE49-F238E27FC236}">
                <a16:creationId xmlns:a16="http://schemas.microsoft.com/office/drawing/2014/main" id="{2165F80D-E06B-4DF0-AEB0-6AEDB67438BD}"/>
              </a:ext>
            </a:extLst>
          </p:cNvPr>
          <p:cNvCxnSpPr>
            <a:cxnSpLocks/>
            <a:endCxn id="18" idx="0"/>
          </p:cNvCxnSpPr>
          <p:nvPr/>
        </p:nvCxnSpPr>
        <p:spPr>
          <a:xfrm>
            <a:off x="2200367" y="2195660"/>
            <a:ext cx="0" cy="207135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6C246A2-02D4-40FD-9107-2B6E9CB11AF0}"/>
              </a:ext>
            </a:extLst>
          </p:cNvPr>
          <p:cNvSpPr txBox="1"/>
          <p:nvPr/>
        </p:nvSpPr>
        <p:spPr>
          <a:xfrm>
            <a:off x="574460" y="1554349"/>
            <a:ext cx="3217449" cy="584775"/>
          </a:xfrm>
          <a:prstGeom prst="rect">
            <a:avLst/>
          </a:prstGeom>
          <a:noFill/>
        </p:spPr>
        <p:txBody>
          <a:bodyPr wrap="square">
            <a:spAutoFit/>
          </a:bodyPr>
          <a:lstStyle/>
          <a:p>
            <a:pPr algn="ctr"/>
            <a:r>
              <a:rPr lang="en-US" sz="1600" dirty="0">
                <a:latin typeface="Arial" panose="020B0604020202020204" pitchFamily="34" charset="0"/>
                <a:cs typeface="Arial" panose="020B0604020202020204" pitchFamily="34" charset="0"/>
                <a:hlinkClick r:id="rId3"/>
              </a:rPr>
              <a:t>https://www.nnhrrb.navajo-nsn.gov/aboutNNHRRB.html</a:t>
            </a:r>
            <a:r>
              <a:rPr lang="en-US" sz="1600" dirty="0">
                <a:latin typeface="Arial" panose="020B0604020202020204" pitchFamily="34" charset="0"/>
                <a:cs typeface="Arial" panose="020B0604020202020204" pitchFamily="34" charset="0"/>
              </a:rPr>
              <a:t> </a:t>
            </a:r>
          </a:p>
        </p:txBody>
      </p:sp>
      <p:sp>
        <p:nvSpPr>
          <p:cNvPr id="42" name="Title 1">
            <a:extLst>
              <a:ext uri="{FF2B5EF4-FFF2-40B4-BE49-F238E27FC236}">
                <a16:creationId xmlns:a16="http://schemas.microsoft.com/office/drawing/2014/main" id="{C5F97280-AB02-4030-9AC6-D6427DBFD0A8}"/>
              </a:ext>
            </a:extLst>
          </p:cNvPr>
          <p:cNvSpPr txBox="1">
            <a:spLocks/>
          </p:cNvSpPr>
          <p:nvPr/>
        </p:nvSpPr>
        <p:spPr>
          <a:xfrm>
            <a:off x="151735" y="95198"/>
            <a:ext cx="11919703" cy="536184"/>
          </a:xfrm>
          <a:prstGeom prst="rect">
            <a:avLst/>
          </a:prstGeom>
          <a:solidFill>
            <a:srgbClr val="CFB87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Recruitment Process</a:t>
            </a:r>
          </a:p>
        </p:txBody>
      </p:sp>
      <p:sp>
        <p:nvSpPr>
          <p:cNvPr id="26" name="TextBox 25">
            <a:extLst>
              <a:ext uri="{FF2B5EF4-FFF2-40B4-BE49-F238E27FC236}">
                <a16:creationId xmlns:a16="http://schemas.microsoft.com/office/drawing/2014/main" id="{A2234B28-9822-463F-B7AD-602EF75D962A}"/>
              </a:ext>
            </a:extLst>
          </p:cNvPr>
          <p:cNvSpPr txBox="1"/>
          <p:nvPr/>
        </p:nvSpPr>
        <p:spPr>
          <a:xfrm>
            <a:off x="9761973" y="955269"/>
            <a:ext cx="1770050" cy="707886"/>
          </a:xfrm>
          <a:prstGeom prst="rect">
            <a:avLst/>
          </a:prstGeom>
          <a:solidFill>
            <a:srgbClr val="8BB8E8"/>
          </a:solidFill>
        </p:spPr>
        <p:txBody>
          <a:bodyPr wrap="square" rtlCol="0">
            <a:spAutoFit/>
          </a:bodyPr>
          <a:lstStyle/>
          <a:p>
            <a:pPr algn="ctr"/>
            <a:r>
              <a:rPr lang="en-US" sz="2000" b="1" dirty="0">
                <a:latin typeface="Arial" panose="020B0604020202020204" pitchFamily="34" charset="0"/>
                <a:cs typeface="Arial" panose="020B0604020202020204" pitchFamily="34" charset="0"/>
              </a:rPr>
              <a:t>46 responses</a:t>
            </a:r>
          </a:p>
        </p:txBody>
      </p:sp>
      <p:sp>
        <p:nvSpPr>
          <p:cNvPr id="3" name="TextBox 2">
            <a:extLst>
              <a:ext uri="{FF2B5EF4-FFF2-40B4-BE49-F238E27FC236}">
                <a16:creationId xmlns:a16="http://schemas.microsoft.com/office/drawing/2014/main" id="{C1759130-9814-4C1D-98AC-FFCEB003D2E6}"/>
              </a:ext>
            </a:extLst>
          </p:cNvPr>
          <p:cNvSpPr txBox="1"/>
          <p:nvPr/>
        </p:nvSpPr>
        <p:spPr>
          <a:xfrm>
            <a:off x="846794" y="2686184"/>
            <a:ext cx="2722077" cy="1015663"/>
          </a:xfrm>
          <a:prstGeom prst="rect">
            <a:avLst/>
          </a:prstGeom>
          <a:solidFill>
            <a:schemeClr val="bg1"/>
          </a:solidFill>
          <a:ln>
            <a:solidFill>
              <a:schemeClr val="tx1"/>
            </a:solidFill>
          </a:ln>
        </p:spPr>
        <p:txBody>
          <a:bodyPr wrap="square" rtlCol="0">
            <a:spAutoFit/>
          </a:bodyPr>
          <a:lstStyle/>
          <a:p>
            <a:pPr algn="ctr"/>
            <a:r>
              <a:rPr lang="en-US" sz="2000" dirty="0">
                <a:latin typeface="Arial" panose="020B0604020202020204" pitchFamily="34" charset="0"/>
                <a:cs typeface="Arial" panose="020B0604020202020204" pitchFamily="34" charset="0"/>
              </a:rPr>
              <a:t>Filtered based off biological/biomedical topics</a:t>
            </a:r>
          </a:p>
        </p:txBody>
      </p:sp>
      <p:sp>
        <p:nvSpPr>
          <p:cNvPr id="30" name="TextBox 29">
            <a:extLst>
              <a:ext uri="{FF2B5EF4-FFF2-40B4-BE49-F238E27FC236}">
                <a16:creationId xmlns:a16="http://schemas.microsoft.com/office/drawing/2014/main" id="{DB513D12-3A24-44BF-A065-320FA31C9C03}"/>
              </a:ext>
            </a:extLst>
          </p:cNvPr>
          <p:cNvSpPr txBox="1"/>
          <p:nvPr/>
        </p:nvSpPr>
        <p:spPr>
          <a:xfrm>
            <a:off x="4888316" y="2286074"/>
            <a:ext cx="1550681" cy="400110"/>
          </a:xfrm>
          <a:prstGeom prst="rect">
            <a:avLst/>
          </a:prstGeom>
          <a:solidFill>
            <a:srgbClr val="8BB8E8"/>
          </a:solidFill>
        </p:spPr>
        <p:txBody>
          <a:bodyPr wrap="none" rtlCol="0">
            <a:spAutoFit/>
          </a:bodyPr>
          <a:lstStyle/>
          <a:p>
            <a:pPr algn="ctr"/>
            <a:r>
              <a:rPr lang="en-US" sz="2000" b="1" dirty="0">
                <a:latin typeface="Arial" panose="020B0604020202020204" pitchFamily="34" charset="0"/>
                <a:cs typeface="Arial" panose="020B0604020202020204" pitchFamily="34" charset="0"/>
              </a:rPr>
              <a:t>11 referrals</a:t>
            </a:r>
          </a:p>
        </p:txBody>
      </p:sp>
      <p:sp>
        <p:nvSpPr>
          <p:cNvPr id="32" name="TextBox 31">
            <a:extLst>
              <a:ext uri="{FF2B5EF4-FFF2-40B4-BE49-F238E27FC236}">
                <a16:creationId xmlns:a16="http://schemas.microsoft.com/office/drawing/2014/main" id="{6BC2DC33-7ECC-42AB-9F36-44A3ABFD579A}"/>
              </a:ext>
            </a:extLst>
          </p:cNvPr>
          <p:cNvSpPr txBox="1"/>
          <p:nvPr/>
        </p:nvSpPr>
        <p:spPr>
          <a:xfrm>
            <a:off x="4497311" y="1109157"/>
            <a:ext cx="2332692" cy="400110"/>
          </a:xfrm>
          <a:prstGeom prst="rect">
            <a:avLst/>
          </a:prstGeom>
          <a:solidFill>
            <a:srgbClr val="8BB8E8"/>
          </a:solidFill>
        </p:spPr>
        <p:txBody>
          <a:bodyPr wrap="square" rtlCol="0">
            <a:spAutoFit/>
          </a:bodyPr>
          <a:lstStyle/>
          <a:p>
            <a:pPr algn="ctr"/>
            <a:r>
              <a:rPr lang="en-US" sz="2000" b="1" dirty="0">
                <a:latin typeface="Arial" panose="020B0604020202020204" pitchFamily="34" charset="0"/>
                <a:cs typeface="Arial" panose="020B0604020202020204" pitchFamily="34" charset="0"/>
              </a:rPr>
              <a:t>70 total contacts</a:t>
            </a:r>
          </a:p>
        </p:txBody>
      </p:sp>
      <p:sp>
        <p:nvSpPr>
          <p:cNvPr id="66" name="TextBox 65">
            <a:extLst>
              <a:ext uri="{FF2B5EF4-FFF2-40B4-BE49-F238E27FC236}">
                <a16:creationId xmlns:a16="http://schemas.microsoft.com/office/drawing/2014/main" id="{8565E3F0-2EBB-4B15-BB21-3264F437D848}"/>
              </a:ext>
            </a:extLst>
          </p:cNvPr>
          <p:cNvSpPr txBox="1"/>
          <p:nvPr/>
        </p:nvSpPr>
        <p:spPr>
          <a:xfrm>
            <a:off x="9166712" y="5379222"/>
            <a:ext cx="2904726" cy="954107"/>
          </a:xfrm>
          <a:prstGeom prst="rect">
            <a:avLst/>
          </a:prstGeom>
          <a:solidFill>
            <a:srgbClr val="8BB8E8"/>
          </a:solidFill>
        </p:spPr>
        <p:txBody>
          <a:bodyPr wrap="square" rtlCol="0">
            <a:spAutoFit/>
          </a:bodyPr>
          <a:lstStyle/>
          <a:p>
            <a:pPr algn="ctr"/>
            <a:r>
              <a:rPr lang="en-US" sz="2800" b="1" dirty="0">
                <a:latin typeface="Arial" panose="020B0604020202020204" pitchFamily="34" charset="0"/>
                <a:cs typeface="Arial" panose="020B0604020202020204" pitchFamily="34" charset="0"/>
              </a:rPr>
              <a:t>36 total responses</a:t>
            </a:r>
          </a:p>
        </p:txBody>
      </p:sp>
      <p:sp>
        <p:nvSpPr>
          <p:cNvPr id="67" name="TextBox 66">
            <a:extLst>
              <a:ext uri="{FF2B5EF4-FFF2-40B4-BE49-F238E27FC236}">
                <a16:creationId xmlns:a16="http://schemas.microsoft.com/office/drawing/2014/main" id="{6E9DFA2A-6892-4EF6-AAD0-4025513996F2}"/>
              </a:ext>
            </a:extLst>
          </p:cNvPr>
          <p:cNvSpPr txBox="1"/>
          <p:nvPr/>
        </p:nvSpPr>
        <p:spPr>
          <a:xfrm>
            <a:off x="9166712" y="2551131"/>
            <a:ext cx="2904725" cy="1631216"/>
          </a:xfrm>
          <a:prstGeom prst="rect">
            <a:avLst/>
          </a:prstGeom>
          <a:solidFill>
            <a:schemeClr val="bg1"/>
          </a:solidFill>
          <a:ln>
            <a:solidFill>
              <a:schemeClr val="tx1"/>
            </a:solidFill>
          </a:ln>
        </p:spPr>
        <p:txBody>
          <a:bodyPr wrap="square">
            <a:spAutoFit/>
          </a:bodyPr>
          <a:lstStyle/>
          <a:p>
            <a:pPr lvl="0" algn="ctr">
              <a:defRPr/>
            </a:pPr>
            <a:r>
              <a:rPr lang="en-US" sz="2000" dirty="0">
                <a:latin typeface="Arial" panose="020B0604020202020204" pitchFamily="34" charset="0"/>
                <a:cs typeface="Arial" panose="020B0604020202020204" pitchFamily="34" charset="0"/>
              </a:rPr>
              <a:t>Removed responses:</a:t>
            </a:r>
          </a:p>
          <a:p>
            <a:pPr marL="457200" lvl="0" indent="-457200">
              <a:buAutoNum type="arabicParenR"/>
              <a:defRPr/>
            </a:pPr>
            <a:r>
              <a:rPr lang="en-US" sz="2000" dirty="0">
                <a:latin typeface="Arial" panose="020B0604020202020204" pitchFamily="34" charset="0"/>
                <a:cs typeface="Arial" panose="020B0604020202020204" pitchFamily="34" charset="0"/>
              </a:rPr>
              <a:t>Did not complete (n=6)</a:t>
            </a:r>
          </a:p>
          <a:p>
            <a:pPr marL="457200" lvl="0" indent="-457200">
              <a:buAutoNum type="arabicParenR"/>
              <a:defRPr/>
            </a:pPr>
            <a:r>
              <a:rPr lang="en-US" sz="2000" dirty="0">
                <a:latin typeface="Arial" panose="020B0604020202020204" pitchFamily="34" charset="0"/>
                <a:cs typeface="Arial" panose="020B0604020202020204" pitchFamily="34" charset="0"/>
              </a:rPr>
              <a:t>Did not qualify (n=4)</a:t>
            </a:r>
          </a:p>
        </p:txBody>
      </p:sp>
      <p:sp>
        <p:nvSpPr>
          <p:cNvPr id="2" name="Slide Number Placeholder 1">
            <a:extLst>
              <a:ext uri="{FF2B5EF4-FFF2-40B4-BE49-F238E27FC236}">
                <a16:creationId xmlns:a16="http://schemas.microsoft.com/office/drawing/2014/main" id="{3568CFB3-8DC9-06CB-D8D1-B23E1FA8F051}"/>
              </a:ext>
            </a:extLst>
          </p:cNvPr>
          <p:cNvSpPr>
            <a:spLocks noGrp="1"/>
          </p:cNvSpPr>
          <p:nvPr>
            <p:ph type="sldNum" sz="quarter" idx="12"/>
          </p:nvPr>
        </p:nvSpPr>
        <p:spPr/>
        <p:txBody>
          <a:bodyPr/>
          <a:lstStyle/>
          <a:p>
            <a:fld id="{D40D92EA-B95F-4C7E-84E7-912392EF3B71}" type="slidenum">
              <a:rPr lang="en-US" smtClean="0"/>
              <a:t>9</a:t>
            </a:fld>
            <a:endParaRPr lang="en-US"/>
          </a:p>
        </p:txBody>
      </p:sp>
      <p:sp>
        <p:nvSpPr>
          <p:cNvPr id="4" name="TextBox 3">
            <a:extLst>
              <a:ext uri="{FF2B5EF4-FFF2-40B4-BE49-F238E27FC236}">
                <a16:creationId xmlns:a16="http://schemas.microsoft.com/office/drawing/2014/main" id="{71817186-D9A4-7532-5E41-538EC91E9496}"/>
              </a:ext>
            </a:extLst>
          </p:cNvPr>
          <p:cNvSpPr txBox="1"/>
          <p:nvPr/>
        </p:nvSpPr>
        <p:spPr>
          <a:xfrm>
            <a:off x="2646042" y="5764955"/>
            <a:ext cx="1745991" cy="307777"/>
          </a:xfrm>
          <a:prstGeom prst="rect">
            <a:avLst/>
          </a:prstGeom>
          <a:noFill/>
        </p:spPr>
        <p:txBody>
          <a:bodyPr wrap="none" rtlCol="0">
            <a:spAutoFit/>
          </a:bodyPr>
          <a:lstStyle/>
          <a:p>
            <a:r>
              <a:rPr lang="en-US" sz="1400" dirty="0"/>
              <a:t>(Begay et al., 2020)</a:t>
            </a:r>
          </a:p>
        </p:txBody>
      </p:sp>
    </p:spTree>
    <p:extLst>
      <p:ext uri="{BB962C8B-B14F-4D97-AF65-F5344CB8AC3E}">
        <p14:creationId xmlns:p14="http://schemas.microsoft.com/office/powerpoint/2010/main" val="40515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5" grpId="0" animBg="1"/>
      <p:bldP spid="26" grpId="0" animBg="1"/>
      <p:bldP spid="3" grpId="0" animBg="1"/>
      <p:bldP spid="30" grpId="0" animBg="1"/>
      <p:bldP spid="32" grpId="0" animBg="1"/>
      <p:bldP spid="66" grpId="0" animBg="1"/>
      <p:bldP spid="67"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0.4|14|12.9|4.2"/>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9832</TotalTime>
  <Words>3029</Words>
  <Application>Microsoft Office PowerPoint</Application>
  <PresentationFormat>Widescreen</PresentationFormat>
  <Paragraphs>297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-apple-system</vt:lpstr>
      <vt:lpstr>Arial</vt:lpstr>
      <vt:lpstr>Calibri</vt:lpstr>
      <vt:lpstr>Times New Roman</vt:lpstr>
      <vt:lpstr>Wingdings</vt:lpstr>
      <vt:lpstr>Office Theme</vt:lpstr>
      <vt:lpstr>PowerPoint Presentation</vt:lpstr>
      <vt:lpstr>PowerPoint Presentation</vt:lpstr>
      <vt:lpstr>PowerPoint Presentation</vt:lpstr>
      <vt:lpstr>Impacts of having low-representation of Indigenous populations in genetic studies</vt:lpstr>
      <vt:lpstr>PowerPoint Presentation</vt:lpstr>
      <vt:lpstr>A moratorium on Genetic Research conducted within the Navajo Nation was approved in April 2002.</vt:lpstr>
      <vt:lpstr>PowerPoint Presentation</vt:lpstr>
      <vt:lpstr>Methods</vt:lpstr>
      <vt:lpstr>PowerPoint Presentation</vt:lpstr>
      <vt:lpstr>PowerPoint Presentation</vt:lpstr>
      <vt:lpstr>If the moratorium on genetic research ends, can you foresee adding a genetics component to your project(s)? </vt:lpstr>
      <vt:lpstr>PowerPoint Presentation</vt:lpstr>
      <vt:lpstr>PowerPoint Presentation</vt:lpstr>
      <vt:lpstr>Community Engagement</vt:lpstr>
      <vt:lpstr>Dissemination of results and data</vt:lpstr>
      <vt:lpstr>Community Engagement ranking by race/ethnicity</vt:lpstr>
      <vt:lpstr>Dissemination of results and data ranking by race/ethnicity</vt:lpstr>
      <vt:lpstr>Conclusions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 Survey Draft</dc:title>
  <dc:creator>Sherman, Carissa</dc:creator>
  <cp:lastModifiedBy>Exec NRO IRB</cp:lastModifiedBy>
  <cp:revision>638</cp:revision>
  <cp:lastPrinted>2022-09-29T23:25:14Z</cp:lastPrinted>
  <dcterms:created xsi:type="dcterms:W3CDTF">2022-01-06T19:07:09Z</dcterms:created>
  <dcterms:modified xsi:type="dcterms:W3CDTF">2022-11-16T16:24:14Z</dcterms:modified>
</cp:coreProperties>
</file>